
<file path=[Content_Types].xml><?xml version="1.0" encoding="utf-8"?>
<Types xmlns="http://schemas.openxmlformats.org/package/2006/content-types">
  <Default Extension="xml" ContentType="application/xml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emf" ContentType="image/x-emf"/>
  <Default Extension="rels" ContentType="application/vnd.openxmlformats-package.relationships+xml"/>
  <Override PartName="/customXml/itemProps6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57" r:id="rId3"/>
    <p:sldId id="258" r:id="rId5"/>
    <p:sldId id="259" r:id="rId6"/>
    <p:sldId id="260" r:id="rId7"/>
    <p:sldId id="290" r:id="rId8"/>
    <p:sldId id="261" r:id="rId9"/>
    <p:sldId id="262" r:id="rId10"/>
    <p:sldId id="379" r:id="rId11"/>
    <p:sldId id="263" r:id="rId12"/>
    <p:sldId id="265" r:id="rId13"/>
    <p:sldId id="266" r:id="rId14"/>
    <p:sldId id="320" r:id="rId15"/>
    <p:sldId id="267" r:id="rId16"/>
    <p:sldId id="322" r:id="rId17"/>
    <p:sldId id="344" r:id="rId18"/>
    <p:sldId id="345" r:id="rId19"/>
    <p:sldId id="351" r:id="rId20"/>
    <p:sldId id="349" r:id="rId21"/>
    <p:sldId id="350" r:id="rId22"/>
    <p:sldId id="352" r:id="rId23"/>
    <p:sldId id="353" r:id="rId24"/>
    <p:sldId id="269" r:id="rId25"/>
    <p:sldId id="355" r:id="rId26"/>
    <p:sldId id="380" r:id="rId27"/>
    <p:sldId id="367" r:id="rId28"/>
    <p:sldId id="279" r:id="rId29"/>
    <p:sldId id="280" r:id="rId30"/>
    <p:sldId id="283" r:id="rId31"/>
    <p:sldId id="407" r:id="rId32"/>
    <p:sldId id="286" r:id="rId33"/>
    <p:sldId id="402" r:id="rId34"/>
    <p:sldId id="406" r:id="rId35"/>
    <p:sldId id="28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14"/>
        <p:guide pos="387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68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0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0" Type="http://schemas.openxmlformats.org/officeDocument/2006/relationships/image" Target="../media/image30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image" Target="../media/image38.wmf"/><Relationship Id="rId7" Type="http://schemas.openxmlformats.org/officeDocument/2006/relationships/image" Target="../media/image37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3" Type="http://schemas.openxmlformats.org/officeDocument/2006/relationships/image" Target="../media/image43.wmf"/><Relationship Id="rId12" Type="http://schemas.openxmlformats.org/officeDocument/2006/relationships/image" Target="../media/image42.wmf"/><Relationship Id="rId11" Type="http://schemas.openxmlformats.org/officeDocument/2006/relationships/image" Target="../media/image41.wmf"/><Relationship Id="rId10" Type="http://schemas.openxmlformats.org/officeDocument/2006/relationships/image" Target="../media/image40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7" Type="http://schemas.openxmlformats.org/officeDocument/2006/relationships/image" Target="../media/image64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89741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研究计划与成果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总结与展望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901312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charset="-122"/>
                  <a:ea typeface="微软雅黑" panose="020B0503020204020204" charset="-122"/>
                </a:rPr>
                <a:t>绪论</a:t>
              </a:r>
              <a:endParaRPr lang="zh-CN" altLang="en-US" sz="18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592" y="189570"/>
            <a:ext cx="897563" cy="88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906935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绪论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研究计划与成果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总结与展望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699023"/>
            <a:ext cx="1691680" cy="788186"/>
            <a:chOff x="0" y="1272662"/>
            <a:chExt cx="1691680" cy="788186"/>
          </a:xfrm>
          <a:solidFill>
            <a:srgbClr val="1A92A2"/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研究内容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592" y="189570"/>
            <a:ext cx="897563" cy="889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直角三角形 13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592" y="189570"/>
            <a:ext cx="897563" cy="889620"/>
          </a:xfrm>
          <a:prstGeom prst="rect">
            <a:avLst/>
          </a:prstGeom>
        </p:spPr>
      </p:pic>
      <p:graphicFrame>
        <p:nvGraphicFramePr>
          <p:cNvPr id="17" name="表格 16"/>
          <p:cNvGraphicFramePr>
            <a:graphicFrameLocks noGrp="1"/>
          </p:cNvGraphicFramePr>
          <p:nvPr userDrawn="1"/>
        </p:nvGraphicFramePr>
        <p:xfrm>
          <a:off x="0" y="1906935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绪论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研究内容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总结与展望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组合 19"/>
          <p:cNvGrpSpPr/>
          <p:nvPr userDrawn="1"/>
        </p:nvGrpSpPr>
        <p:grpSpPr>
          <a:xfrm>
            <a:off x="0" y="3490935"/>
            <a:ext cx="1691680" cy="788186"/>
            <a:chOff x="0" y="2064574"/>
            <a:chExt cx="1691680" cy="788186"/>
          </a:xfrm>
          <a:solidFill>
            <a:srgbClr val="1A92A2"/>
          </a:solidFill>
        </p:grpSpPr>
        <p:sp>
          <p:nvSpPr>
            <p:cNvPr id="21" name="矩形 20"/>
            <p:cNvSpPr/>
            <p:nvPr userDrawn="1"/>
          </p:nvSpPr>
          <p:spPr>
            <a:xfrm>
              <a:off x="0" y="2064574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研究计划与成果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等腰三角形 21"/>
            <p:cNvSpPr/>
            <p:nvPr userDrawn="1"/>
          </p:nvSpPr>
          <p:spPr>
            <a:xfrm rot="16200000">
              <a:off x="1547664" y="2386659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2788985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752"/>
          <a:stretch>
            <a:fillRect/>
          </a:stretch>
        </p:blipFill>
        <p:spPr>
          <a:xfrm>
            <a:off x="100343" y="6123748"/>
            <a:ext cx="1484062" cy="7406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592" y="189570"/>
            <a:ext cx="897563" cy="889620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906935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绪论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研究计划与成果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总结与展望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8" name="组合 17"/>
          <p:cNvGrpSpPr/>
          <p:nvPr userDrawn="1"/>
        </p:nvGrpSpPr>
        <p:grpSpPr>
          <a:xfrm>
            <a:off x="-3467" y="4289969"/>
            <a:ext cx="1691680" cy="788186"/>
            <a:chOff x="-3467" y="2863608"/>
            <a:chExt cx="1691680" cy="788186"/>
          </a:xfrm>
          <a:solidFill>
            <a:srgbClr val="1A92A2"/>
          </a:solidFill>
        </p:grpSpPr>
        <p:sp>
          <p:nvSpPr>
            <p:cNvPr id="19" name="矩形 18"/>
            <p:cNvSpPr/>
            <p:nvPr userDrawn="1"/>
          </p:nvSpPr>
          <p:spPr>
            <a:xfrm>
              <a:off x="-3467" y="2863608"/>
              <a:ext cx="1691680" cy="788186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总结与展望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 userDrawn="1"/>
          </p:nvSpPr>
          <p:spPr>
            <a:xfrm rot="16200000">
              <a:off x="1528402" y="3185693"/>
              <a:ext cx="144016" cy="144016"/>
            </a:xfrm>
            <a:prstGeom prst="triangl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advClick="0" advTm="5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8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8" Type="http://schemas.openxmlformats.org/officeDocument/2006/relationships/notesSlide" Target="../notesSlides/notesSlide10.xml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14.xml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11.bin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10.bin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9.bin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13.bin"/><Relationship Id="rId23" Type="http://schemas.openxmlformats.org/officeDocument/2006/relationships/notesSlide" Target="../notesSlides/notesSlide11.xml"/><Relationship Id="rId22" Type="http://schemas.openxmlformats.org/officeDocument/2006/relationships/vmlDrawing" Target="../drawings/vmlDrawing3.vml"/><Relationship Id="rId21" Type="http://schemas.openxmlformats.org/officeDocument/2006/relationships/slideLayout" Target="../slideLayouts/slideLayout14.xml"/><Relationship Id="rId20" Type="http://schemas.openxmlformats.org/officeDocument/2006/relationships/image" Target="../media/image30.wmf"/><Relationship Id="rId2" Type="http://schemas.openxmlformats.org/officeDocument/2006/relationships/image" Target="../media/image21.wmf"/><Relationship Id="rId19" Type="http://schemas.openxmlformats.org/officeDocument/2006/relationships/oleObject" Target="../embeddings/oleObject21.bin"/><Relationship Id="rId18" Type="http://schemas.openxmlformats.org/officeDocument/2006/relationships/image" Target="../media/image29.wmf"/><Relationship Id="rId17" Type="http://schemas.openxmlformats.org/officeDocument/2006/relationships/oleObject" Target="../embeddings/oleObject20.bin"/><Relationship Id="rId16" Type="http://schemas.openxmlformats.org/officeDocument/2006/relationships/image" Target="../media/image28.wmf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34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3.bin"/><Relationship Id="rId29" Type="http://schemas.openxmlformats.org/officeDocument/2006/relationships/notesSlide" Target="../notesSlides/notesSlide12.xml"/><Relationship Id="rId28" Type="http://schemas.openxmlformats.org/officeDocument/2006/relationships/vmlDrawing" Target="../drawings/vmlDrawing4.vml"/><Relationship Id="rId27" Type="http://schemas.openxmlformats.org/officeDocument/2006/relationships/slideLayout" Target="../slideLayouts/slideLayout14.xml"/><Relationship Id="rId26" Type="http://schemas.openxmlformats.org/officeDocument/2006/relationships/image" Target="../media/image43.wmf"/><Relationship Id="rId25" Type="http://schemas.openxmlformats.org/officeDocument/2006/relationships/oleObject" Target="../embeddings/oleObject34.bin"/><Relationship Id="rId24" Type="http://schemas.openxmlformats.org/officeDocument/2006/relationships/image" Target="../media/image42.wmf"/><Relationship Id="rId23" Type="http://schemas.openxmlformats.org/officeDocument/2006/relationships/oleObject" Target="../embeddings/oleObject33.bin"/><Relationship Id="rId22" Type="http://schemas.openxmlformats.org/officeDocument/2006/relationships/image" Target="../media/image41.wmf"/><Relationship Id="rId21" Type="http://schemas.openxmlformats.org/officeDocument/2006/relationships/oleObject" Target="../embeddings/oleObject32.bin"/><Relationship Id="rId20" Type="http://schemas.openxmlformats.org/officeDocument/2006/relationships/image" Target="../media/image40.wmf"/><Relationship Id="rId2" Type="http://schemas.openxmlformats.org/officeDocument/2006/relationships/image" Target="../media/image31.wmf"/><Relationship Id="rId19" Type="http://schemas.openxmlformats.org/officeDocument/2006/relationships/oleObject" Target="../embeddings/oleObject31.bin"/><Relationship Id="rId18" Type="http://schemas.openxmlformats.org/officeDocument/2006/relationships/image" Target="../media/image39.wmf"/><Relationship Id="rId17" Type="http://schemas.openxmlformats.org/officeDocument/2006/relationships/oleObject" Target="../embeddings/oleObject30.bin"/><Relationship Id="rId16" Type="http://schemas.openxmlformats.org/officeDocument/2006/relationships/image" Target="../media/image38.w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37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35.wmf"/><Relationship Id="rId1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38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4.wmf"/><Relationship Id="rId15" Type="http://schemas.openxmlformats.org/officeDocument/2006/relationships/notesSlide" Target="../notesSlides/notesSlide13.xml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49.wmf"/><Relationship Id="rId11" Type="http://schemas.openxmlformats.org/officeDocument/2006/relationships/oleObject" Target="../embeddings/oleObject40.bin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3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50.wmf"/><Relationship Id="rId13" Type="http://schemas.openxmlformats.org/officeDocument/2006/relationships/notesSlide" Target="../notesSlides/notesSlide14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41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6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5.wmf"/><Relationship Id="rId1" Type="http://schemas.openxmlformats.org/officeDocument/2006/relationships/oleObject" Target="../embeddings/oleObject4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61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58.wmf"/><Relationship Id="rId17" Type="http://schemas.openxmlformats.org/officeDocument/2006/relationships/notesSlide" Target="../notesSlides/notesSlide16.xml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14.xml"/><Relationship Id="rId14" Type="http://schemas.openxmlformats.org/officeDocument/2006/relationships/image" Target="../media/image64.wmf"/><Relationship Id="rId13" Type="http://schemas.openxmlformats.org/officeDocument/2006/relationships/oleObject" Target="../embeddings/oleObject55.bin"/><Relationship Id="rId12" Type="http://schemas.openxmlformats.org/officeDocument/2006/relationships/image" Target="../media/image63.wmf"/><Relationship Id="rId11" Type="http://schemas.openxmlformats.org/officeDocument/2006/relationships/oleObject" Target="../embeddings/oleObject54.bin"/><Relationship Id="rId10" Type="http://schemas.openxmlformats.org/officeDocument/2006/relationships/image" Target="../media/image62.wmf"/><Relationship Id="rId1" Type="http://schemas.openxmlformats.org/officeDocument/2006/relationships/oleObject" Target="../embeddings/oleObject49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50.w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56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61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6.wmf"/><Relationship Id="rId1" Type="http://schemas.openxmlformats.org/officeDocument/2006/relationships/oleObject" Target="../embeddings/oleObject6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1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1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3" Type="http://schemas.openxmlformats.org/officeDocument/2006/relationships/notesSlide" Target="../notesSlides/notesSlide7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5741888" y="4429308"/>
            <a:ext cx="2011680" cy="46037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zh-CN" altLang="en-US" sz="2400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导师：刘伟峰</a:t>
            </a:r>
            <a:endParaRPr lang="zh-CN" altLang="en-US" sz="2400" b="1" dirty="0">
              <a:solidFill>
                <a:srgbClr val="202A3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90416" y="3407965"/>
            <a:ext cx="7458756" cy="5835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b="1" dirty="0">
                <a:solidFill>
                  <a:srgbClr val="202A36"/>
                </a:solidFill>
                <a:latin typeface="+mj-ea"/>
              </a:rPr>
              <a:t>基于随机点模式的学习算法研究</a:t>
            </a:r>
            <a:endParaRPr lang="zh-CN" altLang="en-US" sz="3200" b="1" dirty="0">
              <a:solidFill>
                <a:srgbClr val="202A36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0109" y="4429309"/>
            <a:ext cx="2011680" cy="46037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kumimoji="1" lang="zh-CN" altLang="en-US" sz="2400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答辩人：</a:t>
            </a:r>
            <a:r>
              <a:rPr kumimoji="1" lang="zh-CN" sz="2400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王志</a:t>
            </a:r>
            <a:endParaRPr kumimoji="1" lang="zh-CN" sz="2400" b="1" dirty="0">
              <a:solidFill>
                <a:srgbClr val="202A3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3390109" y="2970244"/>
            <a:ext cx="76745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945432" y="738519"/>
            <a:ext cx="4563879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自动化学院</a:t>
            </a:r>
            <a:endParaRPr lang="zh-CN" altLang="en-US" sz="24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202A36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11" name="图片 1" descr="http://www.hdu.edu.cn/asset/home/images/logo.png"/>
          <p:cNvPicPr>
            <a:picLocks noChangeAspect="1" noChangeArrowheads="1"/>
          </p:cNvPicPr>
          <p:nvPr/>
        </p:nvPicPr>
        <p:blipFill>
          <a:blip r:embed="rId1">
            <a:grayscl/>
          </a:blip>
          <a:srcRect/>
          <a:stretch>
            <a:fillRect/>
          </a:stretch>
        </p:blipFill>
        <p:spPr bwMode="auto">
          <a:xfrm>
            <a:off x="163352" y="116451"/>
            <a:ext cx="4449233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3416310" y="4880169"/>
            <a:ext cx="2215515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65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学号：</a:t>
            </a:r>
            <a:r>
              <a:rPr kumimoji="1" lang="en-US" altLang="zh-CN" sz="1865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182060133</a:t>
            </a:r>
            <a:endParaRPr kumimoji="1" lang="en-US" altLang="zh-CN" sz="1865" b="1" dirty="0">
              <a:solidFill>
                <a:srgbClr val="202A3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16310" y="5242959"/>
            <a:ext cx="1845310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65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专业：控制工程</a:t>
            </a:r>
            <a:endParaRPr kumimoji="1" lang="en-US" altLang="zh-CN" sz="1865" b="1" dirty="0">
              <a:solidFill>
                <a:srgbClr val="202A3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10494" y="5616734"/>
            <a:ext cx="2204720" cy="37846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65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</a:t>
            </a:r>
            <a:r>
              <a:rPr kumimoji="1" lang="en-US" altLang="zh-CN" sz="1865" b="1" dirty="0">
                <a:solidFill>
                  <a:srgbClr val="202A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2019.12.15</a:t>
            </a:r>
            <a:endParaRPr kumimoji="1" lang="en-US" altLang="zh-CN" sz="1865" b="1" dirty="0">
              <a:solidFill>
                <a:srgbClr val="202A3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72001" y="1934782"/>
            <a:ext cx="5839485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202A36"/>
                </a:solidFill>
                <a:latin typeface="+mj-ea"/>
                <a:ea typeface="+mj-ea"/>
              </a:rPr>
              <a:t>硕士论文开题答辩</a:t>
            </a:r>
            <a:endParaRPr lang="zh-CN" altLang="en-US" sz="5000" b="1" dirty="0">
              <a:solidFill>
                <a:srgbClr val="202A36"/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41094" y="1208315"/>
            <a:ext cx="10261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828925" y="3063240"/>
            <a:ext cx="8258175" cy="3799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数据产生：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       简单且有限的随机点模式其可等价于随机有限集</a:t>
            </a:r>
            <a:r>
              <a:rPr lang="en-US" altLang="zh-CN" dirty="0">
                <a:latin typeface="+mj-ea"/>
                <a:ea typeface="+mj-ea"/>
                <a:cs typeface="+mj-ea"/>
                <a:sym typeface="+mn-ea"/>
              </a:rPr>
              <a:t>,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所以随机点模式数据可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利用</a:t>
            </a:r>
            <a:endParaRPr lang="zh-CN" altLang="en-US" dirty="0">
              <a:latin typeface="+mj-ea"/>
              <a:ea typeface="+mj-ea"/>
              <a:cs typeface="+mj-ea"/>
              <a:sym typeface="+mn-ea"/>
            </a:endParaRPr>
          </a:p>
          <a:p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随机有限集构造出</a:t>
            </a:r>
            <a:r>
              <a:rPr lang="en-US" altLang="zh-CN" dirty="0">
                <a:latin typeface="+mj-ea"/>
                <a:ea typeface="+mj-ea"/>
                <a:cs typeface="+mj-ea"/>
                <a:sym typeface="+mn-ea"/>
              </a:rPr>
              <a:t>.</a:t>
            </a:r>
            <a:endParaRPr lang="zh-CN" altLang="en-US" dirty="0">
              <a:latin typeface="+mj-ea"/>
              <a:ea typeface="+mj-ea"/>
              <a:cs typeface="+mj-ea"/>
              <a:sym typeface="+mn-ea"/>
            </a:endParaRPr>
          </a:p>
          <a:p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       随机变量在特征空间    的有限子集空间         中取值</a:t>
            </a:r>
            <a:r>
              <a:rPr lang="en-US" altLang="zh-CN" dirty="0">
                <a:latin typeface="+mj-ea"/>
                <a:ea typeface="+mj-ea"/>
                <a:cs typeface="+mj-ea"/>
                <a:sym typeface="+mn-ea"/>
              </a:rPr>
              <a:t>.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一个关于测度</a:t>
            </a:r>
            <a:r>
              <a:rPr lang="en-US" altLang="zh-CN" dirty="0">
                <a:latin typeface="+mj-ea"/>
                <a:ea typeface="+mj-ea"/>
                <a:cs typeface="+mj-ea"/>
                <a:sym typeface="+mn-ea"/>
              </a:rPr>
              <a:t>u</a:t>
            </a:r>
            <a:r>
              <a:rPr lang="zh-CN" altLang="en-US" dirty="0">
                <a:latin typeface="+mj-ea"/>
                <a:ea typeface="+mj-ea"/>
                <a:cs typeface="+mj-ea"/>
                <a:sym typeface="+mn-ea"/>
              </a:rPr>
              <a:t>在制定排序               处的随机有限集的概率密度如下</a:t>
            </a:r>
            <a:r>
              <a:rPr lang="en-US" altLang="zh-CN" dirty="0">
                <a:latin typeface="+mj-ea"/>
                <a:ea typeface="+mj-ea"/>
                <a:cs typeface="+mj-ea"/>
                <a:sym typeface="+mn-ea"/>
              </a:rPr>
              <a:t>:</a:t>
            </a:r>
            <a:endParaRPr lang="zh-CN" altLang="en-US" dirty="0">
              <a:latin typeface="+mj-ea"/>
              <a:ea typeface="+mj-ea"/>
              <a:cs typeface="+mj-ea"/>
              <a:sym typeface="+mn-ea"/>
            </a:endParaRPr>
          </a:p>
          <a:p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endParaRPr lang="zh-CN" altLang="en-US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r>
              <a:rPr lang="zh-CN" altLang="en-US" dirty="0">
                <a:latin typeface="+mn-ea"/>
                <a:cs typeface="+mn-ea"/>
                <a:sym typeface="+mn-ea"/>
              </a:rPr>
              <a:t>       其中，  是特征空间上的超体积单位</a:t>
            </a:r>
            <a:r>
              <a:rPr lang="en-US" altLang="zh-CN" dirty="0">
                <a:latin typeface="+mn-ea"/>
                <a:cs typeface="+mn-ea"/>
                <a:sym typeface="+mn-ea"/>
              </a:rPr>
              <a:t>,</a:t>
            </a:r>
            <a:r>
              <a:rPr lang="zh-CN" altLang="en-US" dirty="0">
                <a:latin typeface="+mn-ea"/>
                <a:cs typeface="+mn-ea"/>
                <a:sym typeface="+mn-ea"/>
              </a:rPr>
              <a:t>测度    的定义如下：</a:t>
            </a:r>
            <a:endParaRPr lang="zh-CN" altLang="en-US" dirty="0">
              <a:latin typeface="+mn-ea"/>
              <a:cs typeface="+mn-ea"/>
              <a:sym typeface="+mn-ea"/>
            </a:endParaRPr>
          </a:p>
          <a:p>
            <a:endParaRPr lang="zh-CN" altLang="en-US" dirty="0">
              <a:latin typeface="+mn-ea"/>
              <a:cs typeface="+mn-ea"/>
              <a:sym typeface="+mn-ea"/>
            </a:endParaRPr>
          </a:p>
          <a:p>
            <a:endParaRPr lang="zh-CN" altLang="en-US" dirty="0">
              <a:latin typeface="+mn-ea"/>
              <a:cs typeface="+mn-ea"/>
              <a:sym typeface="+mn-ea"/>
            </a:endParaRPr>
          </a:p>
          <a:p>
            <a:endParaRPr lang="zh-CN" altLang="en-US" dirty="0">
              <a:solidFill>
                <a:schemeClr val="tx2"/>
              </a:solidFill>
              <a:sym typeface="+mn-ea"/>
            </a:endParaRPr>
          </a:p>
          <a:p>
            <a:endParaRPr lang="zh-CN" altLang="en-US" dirty="0">
              <a:solidFill>
                <a:schemeClr val="tx2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pic>
        <p:nvPicPr>
          <p:cNvPr id="11" name="ECB019B1-382A-4266-B25C-5B523AA43C14-1" descr="qt_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8925" y="1743710"/>
            <a:ext cx="8784590" cy="16929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28925" y="1391920"/>
            <a:ext cx="6738620" cy="8509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304800">
              <a:lnSpc>
                <a:spcPct val="130000"/>
              </a:lnSpc>
              <a:spcAft>
                <a:spcPts val="0"/>
              </a:spcAft>
            </a:pPr>
            <a:r>
              <a:rPr lang="zh-CN" altLang="en-US" sz="2000">
                <a:sym typeface="+mn-ea"/>
              </a:rPr>
              <a:t>基于随机点模式的</a:t>
            </a:r>
            <a:r>
              <a:rPr lang="en-US" altLang="zh-CN" sz="2000">
                <a:sym typeface="+mn-ea"/>
              </a:rPr>
              <a:t>Gibbs</a:t>
            </a:r>
            <a:r>
              <a:rPr lang="zh-CN" altLang="en-US" sz="2000">
                <a:sym typeface="+mn-ea"/>
              </a:rPr>
              <a:t>采样算法实现流程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下图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所示：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304800">
              <a:lnSpc>
                <a:spcPct val="130000"/>
              </a:lnSpc>
              <a:spcAft>
                <a:spcPts val="0"/>
              </a:spcAft>
            </a:pPr>
            <a:endParaRPr lang="zh-CN" altLang="en-US"/>
          </a:p>
        </p:txBody>
      </p:sp>
      <p:graphicFrame>
        <p:nvGraphicFramePr>
          <p:cNvPr id="42" name="对象 4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17135" y="4716780"/>
          <a:ext cx="4695825" cy="49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2298700" imgH="241300" progId="Equation.KSEE3">
                  <p:embed/>
                </p:oleObj>
              </mc:Choice>
              <mc:Fallback>
                <p:oleObj name="" r:id="rId2" imgW="22987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17135" y="4716780"/>
                        <a:ext cx="4695825" cy="49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85260" y="5393690"/>
          <a:ext cx="252000" cy="271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4" imgW="165100" imgH="177165" progId="Equation.KSEE3">
                  <p:embed/>
                </p:oleObj>
              </mc:Choice>
              <mc:Fallback>
                <p:oleObj name="" r:id="rId4" imgW="165100" imgH="1771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260" y="5393690"/>
                        <a:ext cx="252000" cy="271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3635" y="5359400"/>
          <a:ext cx="309245" cy="34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6" imgW="127000" imgH="139700" progId="Equation.KSEE3">
                  <p:embed/>
                </p:oleObj>
              </mc:Choice>
              <mc:Fallback>
                <p:oleObj name="" r:id="rId6" imgW="127000" imgH="1397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93635" y="5359400"/>
                        <a:ext cx="309245" cy="340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4237355" y="5800725"/>
          <a:ext cx="5968365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8" imgW="4150360" imgH="653415" progId="Equation.DSMT4">
                  <p:embed/>
                </p:oleObj>
              </mc:Choice>
              <mc:Fallback>
                <p:oleObj name="" r:id="rId8" imgW="4150360" imgH="653415" progId="Equation.DSMT4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37355" y="5800725"/>
                        <a:ext cx="5968365" cy="756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598"/>
          <p:cNvGraphicFramePr>
            <a:graphicFrameLocks noChangeAspect="1"/>
          </p:cNvGraphicFramePr>
          <p:nvPr/>
        </p:nvGraphicFramePr>
        <p:xfrm>
          <a:off x="3388995" y="4273550"/>
          <a:ext cx="99187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634365" imgH="254000" progId="Equation.DSMT4">
                  <p:embed/>
                </p:oleObj>
              </mc:Choice>
              <mc:Fallback>
                <p:oleObj name="" r:id="rId10" imgW="634365" imgH="2540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88995" y="4273550"/>
                        <a:ext cx="991870" cy="3251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/>
          <p:nvPr/>
        </p:nvGraphicFramePr>
        <p:xfrm>
          <a:off x="5491798" y="4076383"/>
          <a:ext cx="15494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2" imgW="152400" imgH="165100" progId="Equation.DSMT4">
                  <p:embed/>
                </p:oleObj>
              </mc:Choice>
              <mc:Fallback>
                <p:oleObj name="" r:id="rId12" imgW="152400" imgH="165100" progId="Equation.DSMT4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1798" y="4076383"/>
                        <a:ext cx="154940" cy="23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/>
          <p:nvPr/>
        </p:nvGraphicFramePr>
        <p:xfrm>
          <a:off x="7381875" y="3994150"/>
          <a:ext cx="53276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14" imgW="368300" imgH="203200" progId="Equation.DSMT4">
                  <p:embed/>
                </p:oleObj>
              </mc:Choice>
              <mc:Fallback>
                <p:oleObj name="" r:id="rId14" imgW="368300" imgH="203200" progId="Equation.DSMT4">
                  <p:embed/>
                  <p:pic>
                    <p:nvPicPr>
                      <p:cNvPr id="0" name="图片 5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81875" y="3994150"/>
                        <a:ext cx="532765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菱形 2"/>
          <p:cNvSpPr/>
          <p:nvPr/>
        </p:nvSpPr>
        <p:spPr>
          <a:xfrm>
            <a:off x="2506345" y="362585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4815" y="1408430"/>
            <a:ext cx="7643495" cy="4656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 startAt="2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构建随机点模式有限混合模型：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/>
              <a:t>       随机点模式有限混合模型常用于描述一组来自各种随机源的观测</a:t>
            </a:r>
            <a:endParaRPr lang="zh-CN" altLang="en-US"/>
          </a:p>
          <a:p>
            <a:r>
              <a:rPr lang="zh-CN" altLang="en-US"/>
              <a:t>具有个</a:t>
            </a:r>
            <a:r>
              <a:rPr lang="en-US" altLang="zh-CN" i="1"/>
              <a:t>K</a:t>
            </a:r>
            <a:r>
              <a:rPr lang="zh-CN" altLang="en-US" i="1"/>
              <a:t>个</a:t>
            </a:r>
            <a:r>
              <a:rPr lang="zh-CN" altLang="en-US"/>
              <a:t>随机源的随机点模式混合模型可以表示为如下形式：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fontAlgn="auto">
              <a:spcAft>
                <a:spcPts val="200"/>
              </a:spcAft>
            </a:pPr>
            <a:r>
              <a:rPr lang="zh-CN" altLang="en-US">
                <a:sym typeface="+mn-ea"/>
              </a:rPr>
              <a:t>       其中                   是观测数据，                是单个分布分量的参数，          为相应的混合权重满足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对于    个独立点模式特征数据                             </a:t>
            </a:r>
            <a:r>
              <a:rPr lang="en-US" altLang="zh-CN"/>
              <a:t>,</a:t>
            </a:r>
            <a:r>
              <a:rPr lang="zh-CN" altLang="en-US"/>
              <a:t>那么似然函数可以表示成：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9913620" y="1823720"/>
          <a:ext cx="106235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87400" imgH="228600" progId="Equation.DSMT4">
                  <p:embed/>
                </p:oleObj>
              </mc:Choice>
              <mc:Fallback>
                <p:oleObj name="" r:id="rId1" imgW="787400" imgH="228600" progId="Equation.DSMT4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913620" y="1823720"/>
                        <a:ext cx="106235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28435" y="4010660"/>
          <a:ext cx="972820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685800" imgH="254000" progId="Equation.KSEE3">
                  <p:embed/>
                </p:oleObj>
              </mc:Choice>
              <mc:Fallback>
                <p:oleObj name="" r:id="rId3" imgW="685800" imgH="2540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35" y="4010660"/>
                        <a:ext cx="972820" cy="36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003790" y="4030345"/>
          <a:ext cx="972000" cy="341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723900" imgH="254000" progId="Equation.KSEE3">
                  <p:embed/>
                </p:oleObj>
              </mc:Choice>
              <mc:Fallback>
                <p:oleObj name="" r:id="rId5" imgW="723900" imgH="2540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03790" y="4030345"/>
                        <a:ext cx="972000" cy="341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55740" y="4295845"/>
          <a:ext cx="745114" cy="55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584200" imgH="431800" progId="Equation.KSEE3">
                  <p:embed/>
                </p:oleObj>
              </mc:Choice>
              <mc:Fallback>
                <p:oleObj name="" r:id="rId7" imgW="5842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5740" y="4295845"/>
                        <a:ext cx="745114" cy="55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98265" y="5289550"/>
          <a:ext cx="7233285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4267200" imgH="457200" progId="Equation.KSEE3">
                  <p:embed/>
                </p:oleObj>
              </mc:Choice>
              <mc:Fallback>
                <p:oleObj name="" r:id="rId9" imgW="4267200" imgH="4572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8265" y="5289550"/>
                        <a:ext cx="7233285" cy="77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87470" y="2663190"/>
          <a:ext cx="655455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3619500" imgH="228600" progId="Equation.KSEE3">
                  <p:embed/>
                </p:oleObj>
              </mc:Choice>
              <mc:Fallback>
                <p:oleObj name="" r:id="rId11" imgW="3619500" imgH="2286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87470" y="2663190"/>
                        <a:ext cx="655455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/>
          <p:nvPr/>
        </p:nvGraphicFramePr>
        <p:xfrm>
          <a:off x="5524500" y="3260725"/>
          <a:ext cx="3152140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13" imgW="2286000" imgH="254000" progId="Equation.DSMT4">
                  <p:embed/>
                </p:oleObj>
              </mc:Choice>
              <mc:Fallback>
                <p:oleObj name="" r:id="rId13" imgW="2286000" imgH="254000" progId="Equation.DSMT4">
                  <p:embed/>
                  <p:pic>
                    <p:nvPicPr>
                      <p:cNvPr id="0" name="图片 3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24500" y="3260725"/>
                        <a:ext cx="3152140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80"/>
          <p:cNvGraphicFramePr/>
          <p:nvPr/>
        </p:nvGraphicFramePr>
        <p:xfrm>
          <a:off x="4035425" y="4010660"/>
          <a:ext cx="108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5" imgW="812800" imgH="241300" progId="Equation.DSMT4">
                  <p:embed/>
                </p:oleObj>
              </mc:Choice>
              <mc:Fallback>
                <p:oleObj name="" r:id="rId15" imgW="812800" imgH="241300" progId="Equation.DSMT4">
                  <p:embed/>
                  <p:pic>
                    <p:nvPicPr>
                      <p:cNvPr id="0" name="图片 3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035425" y="4010660"/>
                        <a:ext cx="1080000" cy="36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72"/>
          <p:cNvGraphicFramePr>
            <a:graphicFrameLocks noChangeAspect="1"/>
          </p:cNvGraphicFramePr>
          <p:nvPr/>
        </p:nvGraphicFramePr>
        <p:xfrm>
          <a:off x="6100445" y="4846320"/>
          <a:ext cx="1802765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168400" imgH="241300" progId="Equation.KSEE3">
                  <p:embed/>
                </p:oleObj>
              </mc:Choice>
              <mc:Fallback>
                <p:oleObj name="" r:id="rId17" imgW="1168400" imgH="2413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00445" y="4846320"/>
                        <a:ext cx="1802765" cy="372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573"/>
          <p:cNvGraphicFramePr>
            <a:graphicFrameLocks noChangeAspect="1"/>
          </p:cNvGraphicFramePr>
          <p:nvPr/>
        </p:nvGraphicFramePr>
        <p:xfrm>
          <a:off x="3510915" y="4888230"/>
          <a:ext cx="28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19" imgW="177165" imgH="177165" progId="Equation.KSEE3">
                  <p:embed/>
                </p:oleObj>
              </mc:Choice>
              <mc:Fallback>
                <p:oleObj name="" r:id="rId19" imgW="177165" imgH="177165" progId="Equation.KSEE3">
                  <p:embed/>
                  <p:pic>
                    <p:nvPicPr>
                      <p:cNvPr id="0" name="图片 3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10915" y="4888230"/>
                        <a:ext cx="288000" cy="28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-2147482574"/>
          <p:cNvGraphicFramePr/>
          <p:nvPr/>
        </p:nvGraphicFramePr>
        <p:xfrm>
          <a:off x="5746750" y="1897380"/>
          <a:ext cx="2108200" cy="66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1600200" imgH="393700" progId="Equation.DSMT4">
                  <p:embed/>
                </p:oleObj>
              </mc:Choice>
              <mc:Fallback>
                <p:oleObj name="" r:id="rId1" imgW="1600200" imgH="393700" progId="Equation.DSMT4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46750" y="1897380"/>
                        <a:ext cx="2108200" cy="661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/>
          <p:nvPr/>
        </p:nvGraphicFramePr>
        <p:xfrm>
          <a:off x="6827520" y="2883218"/>
          <a:ext cx="324000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3" imgW="330200" imgH="201930" progId="Equation.DSMT4">
                  <p:embed/>
                </p:oleObj>
              </mc:Choice>
              <mc:Fallback>
                <p:oleObj name="" r:id="rId3" imgW="330200" imgH="201930" progId="Equation.DSMT4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7520" y="2883218"/>
                        <a:ext cx="324000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64"/>
          <p:cNvGraphicFramePr/>
          <p:nvPr/>
        </p:nvGraphicFramePr>
        <p:xfrm>
          <a:off x="3987905" y="2558807"/>
          <a:ext cx="1418590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5" imgW="1422400" imgH="279400" progId="Equation.DSMT4">
                  <p:embed/>
                </p:oleObj>
              </mc:Choice>
              <mc:Fallback>
                <p:oleObj name="" r:id="rId5" imgW="1422400" imgH="279400" progId="Equation.DSMT4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905" y="2558807"/>
                        <a:ext cx="1418590" cy="324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2864485" y="1431925"/>
            <a:ext cx="85540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根据上式可知，随机点模式混合模型的参数后验分布可描述为：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其中,                        是正则常量</a:t>
            </a:r>
            <a:r>
              <a:rPr lang="en-US" altLang="zh-CN"/>
              <a:t>.</a:t>
            </a:r>
            <a:r>
              <a:rPr lang="zh-CN" altLang="en-US"/>
              <a:t>对于每一个得到的观测数据           ,我们并不知道该观测是由哪个分布产生</a:t>
            </a:r>
            <a:r>
              <a:rPr lang="en-US" altLang="zh-CN"/>
              <a:t>,定义了一个   维的指示变量                         ,每一维指示了混合分布中的一个分布元,</a:t>
            </a:r>
            <a:r>
              <a:rPr lang="zh-CN" altLang="en-US"/>
              <a:t>并且满足：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其中          表示数据      由分布元             产生，由于高斯混合分布具有良好的拟合性能，我们以高斯混合分布作为点模式的特性分布</a:t>
            </a:r>
            <a:r>
              <a:rPr lang="en-US" altLang="zh-CN"/>
              <a:t>.</a:t>
            </a:r>
            <a:r>
              <a:rPr lang="zh-CN" altLang="en-US"/>
              <a:t>那么，相应点模式参数集为</a:t>
            </a:r>
            <a:endParaRPr lang="zh-CN" altLang="en-US"/>
          </a:p>
          <a:p>
            <a:r>
              <a:rPr lang="zh-CN" altLang="en-US"/>
              <a:t>                                   </a:t>
            </a:r>
            <a:endParaRPr lang="zh-CN" altLang="en-US"/>
          </a:p>
          <a:p>
            <a:r>
              <a:rPr lang="zh-CN" altLang="en-US"/>
              <a:t>                             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其中     是基数,      是均值,       是协方差阵</a:t>
            </a:r>
            <a:endParaRPr lang="zh-CN" altLang="en-US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9428480" y="2600960"/>
          <a:ext cx="684000" cy="29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" name="" r:id="rId7" imgW="558800" imgH="241300" progId="Equation.KSEE3">
                  <p:embed/>
                </p:oleObj>
              </mc:Choice>
              <mc:Fallback>
                <p:oleObj name="" r:id="rId7" imgW="558800" imgH="241300" progId="Equation.KSEE3">
                  <p:embed/>
                  <p:pic>
                    <p:nvPicPr>
                      <p:cNvPr id="0" name="图片 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28480" y="2600960"/>
                        <a:ext cx="684000" cy="29536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560"/>
          <p:cNvGraphicFramePr>
            <a:graphicFrameLocks noChangeAspect="1"/>
          </p:cNvGraphicFramePr>
          <p:nvPr/>
        </p:nvGraphicFramePr>
        <p:xfrm>
          <a:off x="8570595" y="2829560"/>
          <a:ext cx="14418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9" imgW="1130300" imgH="254000" progId="Equation.KSEE3">
                  <p:embed/>
                </p:oleObj>
              </mc:Choice>
              <mc:Fallback>
                <p:oleObj name="" r:id="rId9" imgW="1130300" imgH="2540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70595" y="2829560"/>
                        <a:ext cx="1441800" cy="3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59"/>
          <p:cNvGraphicFramePr>
            <a:graphicFrameLocks noChangeAspect="1"/>
          </p:cNvGraphicFramePr>
          <p:nvPr/>
        </p:nvGraphicFramePr>
        <p:xfrm>
          <a:off x="5891530" y="3408680"/>
          <a:ext cx="2232000" cy="722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" name="" r:id="rId11" imgW="1333500" imgH="431800" progId="Equation.KSEE3">
                  <p:embed/>
                </p:oleObj>
              </mc:Choice>
              <mc:Fallback>
                <p:oleObj name="" r:id="rId11" imgW="1333500" imgH="431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91530" y="3408680"/>
                        <a:ext cx="2232000" cy="72292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558"/>
          <p:cNvGraphicFramePr/>
          <p:nvPr/>
        </p:nvGraphicFramePr>
        <p:xfrm>
          <a:off x="3872230" y="4191635"/>
          <a:ext cx="612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3" imgW="444500" imgH="241300" progId="Equation.DSMT4">
                  <p:embed/>
                </p:oleObj>
              </mc:Choice>
              <mc:Fallback>
                <p:oleObj name="" r:id="rId13" imgW="444500" imgH="241300" progId="Equation.DSMT4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72230" y="4191635"/>
                        <a:ext cx="612000" cy="36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57"/>
          <p:cNvGraphicFramePr/>
          <p:nvPr/>
        </p:nvGraphicFramePr>
        <p:xfrm>
          <a:off x="5406390" y="4119880"/>
          <a:ext cx="32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" name="" r:id="rId15" imgW="177165" imgH="228600" progId="Equation.DSMT4">
                  <p:embed/>
                </p:oleObj>
              </mc:Choice>
              <mc:Fallback>
                <p:oleObj name="" r:id="rId15" imgW="177165" imgH="228600" progId="Equation.DSMT4">
                  <p:embed/>
                  <p:pic>
                    <p:nvPicPr>
                      <p:cNvPr id="0" name="图片 4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06390" y="4119880"/>
                        <a:ext cx="324000" cy="4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556"/>
          <p:cNvGraphicFramePr/>
          <p:nvPr/>
        </p:nvGraphicFramePr>
        <p:xfrm>
          <a:off x="6744970" y="4155440"/>
          <a:ext cx="756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7" imgW="622300" imgH="228600" progId="Equation.DSMT4">
                  <p:embed/>
                </p:oleObj>
              </mc:Choice>
              <mc:Fallback>
                <p:oleObj name="" r:id="rId17" imgW="622300" imgH="228600" progId="Equation.DSMT4">
                  <p:embed/>
                  <p:pic>
                    <p:nvPicPr>
                      <p:cNvPr id="0" name="图片 4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44970" y="4155440"/>
                        <a:ext cx="756000" cy="36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55"/>
          <p:cNvGraphicFramePr>
            <a:graphicFrameLocks noChangeAspect="1"/>
          </p:cNvGraphicFramePr>
          <p:nvPr/>
        </p:nvGraphicFramePr>
        <p:xfrm>
          <a:off x="6179185" y="5065395"/>
          <a:ext cx="194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19" imgW="1028700" imgH="228600" progId="Equation.KSEE3">
                  <p:embed/>
                </p:oleObj>
              </mc:Choice>
              <mc:Fallback>
                <p:oleObj name="" r:id="rId19" imgW="1028700" imgH="228600" progId="Equation.KSEE3">
                  <p:embed/>
                  <p:pic>
                    <p:nvPicPr>
                      <p:cNvPr id="0" name="图片 5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179185" y="5065395"/>
                        <a:ext cx="1944000" cy="4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554"/>
          <p:cNvGraphicFramePr/>
          <p:nvPr/>
        </p:nvGraphicFramePr>
        <p:xfrm>
          <a:off x="3872230" y="5497195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21" imgW="190500" imgH="228600" progId="Equation.DSMT4">
                  <p:embed/>
                </p:oleObj>
              </mc:Choice>
              <mc:Fallback>
                <p:oleObj name="" r:id="rId21" imgW="190500" imgH="228600" progId="Equation.DSMT4">
                  <p:embed/>
                  <p:pic>
                    <p:nvPicPr>
                      <p:cNvPr id="0" name="图片 5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72230" y="5497195"/>
                        <a:ext cx="396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553"/>
          <p:cNvGraphicFramePr/>
          <p:nvPr/>
        </p:nvGraphicFramePr>
        <p:xfrm>
          <a:off x="5003165" y="5497195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3" imgW="190500" imgH="228600" progId="Equation.DSMT4">
                  <p:embed/>
                </p:oleObj>
              </mc:Choice>
              <mc:Fallback>
                <p:oleObj name="" r:id="rId23" imgW="190500" imgH="228600" progId="Equation.DSMT4">
                  <p:embed/>
                  <p:pic>
                    <p:nvPicPr>
                      <p:cNvPr id="0" name="图片 5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03165" y="5497195"/>
                        <a:ext cx="396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552"/>
          <p:cNvGraphicFramePr/>
          <p:nvPr/>
        </p:nvGraphicFramePr>
        <p:xfrm>
          <a:off x="6179185" y="5558790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25" imgW="190500" imgH="228600" progId="Equation.DSMT4">
                  <p:embed/>
                </p:oleObj>
              </mc:Choice>
              <mc:Fallback>
                <p:oleObj name="" r:id="rId25" imgW="190500" imgH="228600" progId="Equation.DSMT4">
                  <p:embed/>
                  <p:pic>
                    <p:nvPicPr>
                      <p:cNvPr id="0" name="图片 5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179185" y="5558790"/>
                        <a:ext cx="396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394460"/>
            <a:ext cx="7643495" cy="573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 startAt="3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RPP-FMM参数先验分布：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/>
              <a:t>       首先分析如何获得先验分布       ，先验参数为                          那么</a:t>
            </a:r>
            <a:endParaRPr lang="zh-CN" altLang="en-US"/>
          </a:p>
          <a:p>
            <a:r>
              <a:rPr lang="zh-CN" altLang="en-US"/>
              <a:t>具有个</a:t>
            </a:r>
            <a:r>
              <a:rPr lang="en-US" altLang="zh-CN" i="1"/>
              <a:t>K</a:t>
            </a:r>
            <a:r>
              <a:rPr lang="zh-CN" altLang="en-US" i="1"/>
              <a:t>个</a:t>
            </a:r>
            <a:r>
              <a:rPr lang="zh-CN" altLang="en-US"/>
              <a:t>随机源的随机点模式混合模型可以表示为如下形式：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 </a:t>
            </a:r>
            <a:endParaRPr lang="zh-CN" altLang="en-US"/>
          </a:p>
          <a:p>
            <a:r>
              <a:rPr lang="zh-CN" altLang="en-US"/>
              <a:t>        混合权重先验分布采用等成分的Dirichelet分布</a:t>
            </a:r>
            <a:r>
              <a:rPr lang="en-US" altLang="zh-CN"/>
              <a:t>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 基数先验分布服从泊松分布</a:t>
            </a:r>
            <a:r>
              <a:rPr lang="en-US" altLang="zh-CN"/>
              <a:t>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     方差先验分布服从Wishart分布</a:t>
            </a:r>
            <a:r>
              <a:rPr lang="en-US" altLang="zh-CN"/>
              <a:t>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550"/>
          <p:cNvGraphicFramePr/>
          <p:nvPr/>
        </p:nvGraphicFramePr>
        <p:xfrm>
          <a:off x="8121827" y="1791970"/>
          <a:ext cx="1548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24280" imgH="241300" progId="Equation.DSMT4">
                  <p:embed/>
                </p:oleObj>
              </mc:Choice>
              <mc:Fallback>
                <p:oleObj name="" r:id="rId1" imgW="1224280" imgH="241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21827" y="1791970"/>
                        <a:ext cx="1548000" cy="36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51"/>
          <p:cNvGraphicFramePr/>
          <p:nvPr/>
        </p:nvGraphicFramePr>
        <p:xfrm>
          <a:off x="6278245" y="1809750"/>
          <a:ext cx="468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68300" imgH="203200" progId="Equation.DSMT4">
                  <p:embed/>
                </p:oleObj>
              </mc:Choice>
              <mc:Fallback>
                <p:oleObj name="" r:id="rId3" imgW="368300" imgH="2032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8245" y="1809750"/>
                        <a:ext cx="468000" cy="3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58"/>
          <p:cNvGraphicFramePr>
            <a:graphicFrameLocks noChangeAspect="1"/>
          </p:cNvGraphicFramePr>
          <p:nvPr/>
        </p:nvGraphicFramePr>
        <p:xfrm>
          <a:off x="3633277" y="2463103"/>
          <a:ext cx="7114540" cy="11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4520565" imgH="723900" progId="Equation.KSEE3">
                  <p:embed/>
                </p:oleObj>
              </mc:Choice>
              <mc:Fallback>
                <p:oleObj name="" r:id="rId5" imgW="4520565" imgH="7239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3277" y="2463103"/>
                        <a:ext cx="7114540" cy="1140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557"/>
          <p:cNvGraphicFramePr>
            <a:graphicFrameLocks noChangeAspect="1"/>
          </p:cNvGraphicFramePr>
          <p:nvPr/>
        </p:nvGraphicFramePr>
        <p:xfrm>
          <a:off x="5370120" y="4213325"/>
          <a:ext cx="228409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1409700" imgH="266700" progId="Equation.KSEE3">
                  <p:embed/>
                </p:oleObj>
              </mc:Choice>
              <mc:Fallback>
                <p:oleObj name="" r:id="rId7" imgW="1409700" imgH="266700" progId="Equation.KSEE3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0120" y="4213325"/>
                        <a:ext cx="228409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499"/>
          <p:cNvGraphicFramePr>
            <a:graphicFrameLocks noChangeAspect="1"/>
          </p:cNvGraphicFramePr>
          <p:nvPr/>
        </p:nvGraphicFramePr>
        <p:xfrm>
          <a:off x="5284285" y="5174130"/>
          <a:ext cx="337375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9" imgW="2247900" imgH="431800" progId="Equation.KSEE3">
                  <p:embed/>
                </p:oleObj>
              </mc:Choice>
              <mc:Fallback>
                <p:oleObj name="" r:id="rId9" imgW="2247900" imgH="4318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84285" y="5174130"/>
                        <a:ext cx="3373755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555"/>
          <p:cNvGraphicFramePr>
            <a:graphicFrameLocks noChangeAspect="1"/>
          </p:cNvGraphicFramePr>
          <p:nvPr/>
        </p:nvGraphicFramePr>
        <p:xfrm>
          <a:off x="5184276" y="6285330"/>
          <a:ext cx="320611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1790700" imgH="241300" progId="Equation.KSEE3">
                  <p:embed/>
                </p:oleObj>
              </mc:Choice>
              <mc:Fallback>
                <p:oleObj name="" r:id="rId11" imgW="1790700" imgH="2413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84276" y="6285330"/>
                        <a:ext cx="320611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296035"/>
            <a:ext cx="7643495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均值先验分布服用高斯分布：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457200" indent="-457200" fontAlgn="auto">
              <a:spcAft>
                <a:spcPts val="600"/>
              </a:spcAft>
              <a:buFont typeface="+mj-ea"/>
              <a:buAutoNum type="circleNumDbPlain" startAt="4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RPP-FMM参数后验分布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在建立了以上的先验分布的条件下,根据Bayes更新</a:t>
            </a:r>
            <a:r>
              <a:rPr lang="zh-CN" altLang="en-US">
                <a:sym typeface="+mn-ea"/>
              </a:rPr>
              <a:t>混合模型的参数后验分布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      </a:t>
            </a:r>
            <a:endParaRPr lang="zh-CN" altLang="en-US"/>
          </a:p>
          <a:p>
            <a:pPr indent="0">
              <a:buFont typeface="+mj-lt"/>
              <a:buNone/>
            </a:pPr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       混合权重,               满足下面的Dirichlet分布</a:t>
            </a:r>
            <a:r>
              <a:rPr lang="en-US" altLang="zh-CN"/>
              <a:t>:</a:t>
            </a:r>
            <a:r>
              <a:rPr lang="zh-CN" altLang="en-US"/>
              <a:t>            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552"/>
          <p:cNvGraphicFramePr>
            <a:graphicFrameLocks noChangeAspect="1"/>
          </p:cNvGraphicFramePr>
          <p:nvPr/>
        </p:nvGraphicFramePr>
        <p:xfrm>
          <a:off x="4874695" y="1629387"/>
          <a:ext cx="3823970" cy="48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2095500" imgH="266700" progId="Equation.KSEE3">
                  <p:embed/>
                </p:oleObj>
              </mc:Choice>
              <mc:Fallback>
                <p:oleObj name="" r:id="rId1" imgW="2095500" imgH="2667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4695" y="1629387"/>
                        <a:ext cx="3823970" cy="487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51"/>
          <p:cNvGraphicFramePr>
            <a:graphicFrameLocks noChangeAspect="1"/>
          </p:cNvGraphicFramePr>
          <p:nvPr/>
        </p:nvGraphicFramePr>
        <p:xfrm>
          <a:off x="3361055" y="3117215"/>
          <a:ext cx="6850380" cy="62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4800600" imgH="431800" progId="Equation.KSEE3">
                  <p:embed/>
                </p:oleObj>
              </mc:Choice>
              <mc:Fallback>
                <p:oleObj name="" r:id="rId3" imgW="48006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1055" y="3117215"/>
                        <a:ext cx="6850380" cy="623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50"/>
          <p:cNvGraphicFramePr>
            <a:graphicFrameLocks noChangeAspect="1"/>
          </p:cNvGraphicFramePr>
          <p:nvPr/>
        </p:nvGraphicFramePr>
        <p:xfrm>
          <a:off x="3362960" y="3899535"/>
          <a:ext cx="7920000" cy="1261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305300" imgH="685800" progId="Equation.KSEE3">
                  <p:embed/>
                </p:oleObj>
              </mc:Choice>
              <mc:Fallback>
                <p:oleObj name="" r:id="rId5" imgW="4305300" imgH="685800" progId="Equation.KSEE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2960" y="3899535"/>
                        <a:ext cx="7920000" cy="126161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49"/>
          <p:cNvGraphicFramePr/>
          <p:nvPr/>
        </p:nvGraphicFramePr>
        <p:xfrm>
          <a:off x="4486275" y="5591810"/>
          <a:ext cx="936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736600" imgH="254000" progId="Equation.DSMT4">
                  <p:embed/>
                </p:oleObj>
              </mc:Choice>
              <mc:Fallback>
                <p:oleObj name="" r:id="rId7" imgW="736600" imgH="2540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86275" y="5591810"/>
                        <a:ext cx="936000" cy="3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48"/>
          <p:cNvGraphicFramePr>
            <a:graphicFrameLocks noChangeAspect="1"/>
          </p:cNvGraphicFramePr>
          <p:nvPr/>
        </p:nvGraphicFramePr>
        <p:xfrm>
          <a:off x="4874895" y="5977890"/>
          <a:ext cx="4896000" cy="39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9" imgW="2806700" imgH="228600" progId="Equation.KSEE3">
                  <p:embed/>
                </p:oleObj>
              </mc:Choice>
              <mc:Fallback>
                <p:oleObj name="" r:id="rId9" imgW="28067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4895" y="5977890"/>
                        <a:ext cx="4896000" cy="39876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296035"/>
            <a:ext cx="7643495" cy="5708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缺失变量                           ，根据</a:t>
            </a:r>
            <a:r>
              <a:rPr lang="en-US" altLang="zh-CN"/>
              <a:t>Bayes</a:t>
            </a:r>
            <a:r>
              <a:rPr lang="zh-CN" altLang="en-US"/>
              <a:t>公式估计缺失数据如下：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   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</a:t>
            </a:r>
            <a:r>
              <a:rPr lang="zh-CN" altLang="en-US"/>
              <a:t>基数估计：</a:t>
            </a:r>
            <a:endParaRPr lang="zh-CN" altLang="en-US"/>
          </a:p>
          <a:p>
            <a:r>
              <a:rPr lang="en-US" altLang="zh-CN"/>
              <a:t>		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569"/>
          <p:cNvGraphicFramePr>
            <a:graphicFrameLocks noChangeAspect="1"/>
          </p:cNvGraphicFramePr>
          <p:nvPr/>
        </p:nvGraphicFramePr>
        <p:xfrm>
          <a:off x="4506278" y="1296035"/>
          <a:ext cx="162852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1091565" imgH="241300" progId="Equation.KSEE3">
                  <p:embed/>
                </p:oleObj>
              </mc:Choice>
              <mc:Fallback>
                <p:oleObj name="" r:id="rId1" imgW="1091565" imgH="2413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06278" y="1296035"/>
                        <a:ext cx="1628527" cy="36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43"/>
          <p:cNvGraphicFramePr/>
          <p:nvPr/>
        </p:nvGraphicFramePr>
        <p:xfrm>
          <a:off x="4878705" y="1811655"/>
          <a:ext cx="3816000" cy="24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3" imgW="2171700" imgH="1524000" progId="Equation.DSMT4">
                  <p:embed/>
                </p:oleObj>
              </mc:Choice>
              <mc:Fallback>
                <p:oleObj name="" r:id="rId3" imgW="2171700" imgH="15240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8705" y="1811655"/>
                        <a:ext cx="3816000" cy="241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42"/>
          <p:cNvGraphicFramePr>
            <a:graphicFrameLocks noChangeAspect="1"/>
          </p:cNvGraphicFramePr>
          <p:nvPr/>
        </p:nvGraphicFramePr>
        <p:xfrm>
          <a:off x="4193858" y="4718368"/>
          <a:ext cx="5184000" cy="136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3288665" imgH="862965" progId="Equation.KSEE3">
                  <p:embed/>
                </p:oleObj>
              </mc:Choice>
              <mc:Fallback>
                <p:oleObj name="" r:id="rId5" imgW="3288665" imgH="862965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3858" y="4718368"/>
                        <a:ext cx="5184000" cy="1360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296035"/>
            <a:ext cx="7643495" cy="4599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方差     ，方差的逆服从Wishart分布：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   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		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其中           是正常数，               起调节作用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/>
              <a:t>均值       </a:t>
            </a:r>
            <a:r>
              <a:rPr lang="en-US" altLang="zh-CN"/>
              <a:t>,</a:t>
            </a:r>
            <a:r>
              <a:rPr lang="zh-CN" altLang="en-US"/>
              <a:t>均值满足参数为           的高斯分布，它可以从下式中采样</a:t>
            </a:r>
            <a:r>
              <a:rPr lang="en-US" altLang="zh-CN"/>
              <a:t>: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541"/>
          <p:cNvGraphicFramePr/>
          <p:nvPr/>
        </p:nvGraphicFramePr>
        <p:xfrm>
          <a:off x="4003675" y="1296035"/>
          <a:ext cx="36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90500" imgH="228600" progId="Equation.DSMT4">
                  <p:embed/>
                </p:oleObj>
              </mc:Choice>
              <mc:Fallback>
                <p:oleObj name="" r:id="rId1" imgW="1905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03675" y="1296035"/>
                        <a:ext cx="360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40"/>
          <p:cNvGraphicFramePr/>
          <p:nvPr/>
        </p:nvGraphicFramePr>
        <p:xfrm>
          <a:off x="4932798" y="1791323"/>
          <a:ext cx="3708000" cy="20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286000" imgH="1295400" progId="Equation.DSMT4">
                  <p:embed/>
                </p:oleObj>
              </mc:Choice>
              <mc:Fallback>
                <p:oleObj name="" r:id="rId3" imgW="2286000" imgH="1295400" progId="Equation.DSMT4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2798" y="1791323"/>
                        <a:ext cx="3708000" cy="208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003675" y="3823970"/>
          <a:ext cx="612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393700" imgH="228600" progId="Equation.DSMT4">
                  <p:embed/>
                </p:oleObj>
              </mc:Choice>
              <mc:Fallback>
                <p:oleObj name="" r:id="rId5" imgW="393700" imgH="228600" progId="Equation.DSMT4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3675" y="3823970"/>
                        <a:ext cx="612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38"/>
          <p:cNvGraphicFramePr/>
          <p:nvPr/>
        </p:nvGraphicFramePr>
        <p:xfrm>
          <a:off x="5765165" y="3896360"/>
          <a:ext cx="972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7" imgW="711200" imgH="228600" progId="Equation.DSMT4">
                  <p:embed/>
                </p:oleObj>
              </mc:Choice>
              <mc:Fallback>
                <p:oleObj name="" r:id="rId7" imgW="711200" imgH="228600" progId="Equation.DSMT4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5165" y="3896360"/>
                        <a:ext cx="972000" cy="3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537"/>
          <p:cNvGraphicFramePr/>
          <p:nvPr/>
        </p:nvGraphicFramePr>
        <p:xfrm>
          <a:off x="3967480" y="4345305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9" imgW="190500" imgH="228600" progId="Equation.DSMT4">
                  <p:embed/>
                </p:oleObj>
              </mc:Choice>
              <mc:Fallback>
                <p:oleObj name="" r:id="rId9" imgW="190500" imgH="2286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67480" y="4345305"/>
                        <a:ext cx="396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536"/>
          <p:cNvGraphicFramePr/>
          <p:nvPr/>
        </p:nvGraphicFramePr>
        <p:xfrm>
          <a:off x="6053455" y="4381500"/>
          <a:ext cx="72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1" imgW="520700" imgH="254000" progId="Equation.DSMT4">
                  <p:embed/>
                </p:oleObj>
              </mc:Choice>
              <mc:Fallback>
                <p:oleObj name="" r:id="rId11" imgW="520700" imgH="254000" progId="Equation.DSMT4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53455" y="4381500"/>
                        <a:ext cx="720000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501"/>
          <p:cNvGraphicFramePr/>
          <p:nvPr/>
        </p:nvGraphicFramePr>
        <p:xfrm>
          <a:off x="5688330" y="4957763"/>
          <a:ext cx="2196000" cy="17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3" imgW="1397000" imgH="1091565" progId="Equation.DSMT4">
                  <p:embed/>
                </p:oleObj>
              </mc:Choice>
              <mc:Fallback>
                <p:oleObj name="" r:id="rId13" imgW="1397000" imgH="1091565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8330" y="4957763"/>
                        <a:ext cx="2196000" cy="17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8" name="菱形 17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296035"/>
            <a:ext cx="7643495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均值先验分布服用高斯分布：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457200" indent="-457200" fontAlgn="auto">
              <a:spcAft>
                <a:spcPts val="600"/>
              </a:spcAft>
              <a:buFont typeface="+mj-ea"/>
              <a:buAutoNum type="circleNumDbPlain" startAt="4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RPP-FMM参数后验分布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在建立了以上的先验分布的条件下,根据Bayes更新</a:t>
            </a:r>
            <a:r>
              <a:rPr lang="zh-CN" altLang="en-US">
                <a:sym typeface="+mn-ea"/>
              </a:rPr>
              <a:t>混合模型的参数后验分布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      </a:t>
            </a:r>
            <a:endParaRPr lang="zh-CN" altLang="en-US"/>
          </a:p>
          <a:p>
            <a:pPr indent="0">
              <a:buFont typeface="+mj-lt"/>
              <a:buNone/>
            </a:pPr>
            <a:endParaRPr lang="zh-CN" altLang="en-US"/>
          </a:p>
          <a:p>
            <a:pPr indent="0">
              <a:buFont typeface="+mj-lt"/>
              <a:buNone/>
            </a:pPr>
            <a:r>
              <a:rPr lang="zh-CN" altLang="en-US"/>
              <a:t>       混合权重,               满足下面的Dirichlet分布</a:t>
            </a:r>
            <a:r>
              <a:rPr lang="en-US" altLang="zh-CN"/>
              <a:t>:</a:t>
            </a:r>
            <a:r>
              <a:rPr lang="zh-CN" altLang="en-US"/>
              <a:t>            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552"/>
          <p:cNvGraphicFramePr>
            <a:graphicFrameLocks noChangeAspect="1"/>
          </p:cNvGraphicFramePr>
          <p:nvPr/>
        </p:nvGraphicFramePr>
        <p:xfrm>
          <a:off x="4874695" y="1629387"/>
          <a:ext cx="3823970" cy="48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2095500" imgH="266700" progId="Equation.KSEE3">
                  <p:embed/>
                </p:oleObj>
              </mc:Choice>
              <mc:Fallback>
                <p:oleObj name="" r:id="rId1" imgW="2095500" imgH="2667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4695" y="1629387"/>
                        <a:ext cx="3823970" cy="487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51"/>
          <p:cNvGraphicFramePr>
            <a:graphicFrameLocks noChangeAspect="1"/>
          </p:cNvGraphicFramePr>
          <p:nvPr/>
        </p:nvGraphicFramePr>
        <p:xfrm>
          <a:off x="3361055" y="3117215"/>
          <a:ext cx="6850380" cy="62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4800600" imgH="431800" progId="Equation.KSEE3">
                  <p:embed/>
                </p:oleObj>
              </mc:Choice>
              <mc:Fallback>
                <p:oleObj name="" r:id="rId3" imgW="48006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1055" y="3117215"/>
                        <a:ext cx="6850380" cy="6235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50"/>
          <p:cNvGraphicFramePr>
            <a:graphicFrameLocks noChangeAspect="1"/>
          </p:cNvGraphicFramePr>
          <p:nvPr/>
        </p:nvGraphicFramePr>
        <p:xfrm>
          <a:off x="3362960" y="3899535"/>
          <a:ext cx="7920000" cy="1261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5" imgW="4305300" imgH="685800" progId="Equation.KSEE3">
                  <p:embed/>
                </p:oleObj>
              </mc:Choice>
              <mc:Fallback>
                <p:oleObj name="" r:id="rId5" imgW="4305300" imgH="685800" progId="Equation.KSEE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62960" y="3899535"/>
                        <a:ext cx="7920000" cy="126161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49"/>
          <p:cNvGraphicFramePr/>
          <p:nvPr/>
        </p:nvGraphicFramePr>
        <p:xfrm>
          <a:off x="4486275" y="5591810"/>
          <a:ext cx="936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736600" imgH="254000" progId="Equation.DSMT4">
                  <p:embed/>
                </p:oleObj>
              </mc:Choice>
              <mc:Fallback>
                <p:oleObj name="" r:id="rId7" imgW="736600" imgH="2540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86275" y="5591810"/>
                        <a:ext cx="936000" cy="32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48"/>
          <p:cNvGraphicFramePr>
            <a:graphicFrameLocks noChangeAspect="1"/>
          </p:cNvGraphicFramePr>
          <p:nvPr/>
        </p:nvGraphicFramePr>
        <p:xfrm>
          <a:off x="4874895" y="5977890"/>
          <a:ext cx="4896000" cy="39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9" imgW="2806700" imgH="228600" progId="Equation.KSEE3">
                  <p:embed/>
                </p:oleObj>
              </mc:Choice>
              <mc:Fallback>
                <p:oleObj name="" r:id="rId9" imgW="28067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4895" y="5977890"/>
                        <a:ext cx="4896000" cy="39876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394460"/>
            <a:ext cx="7643495" cy="573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 startAt="5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基于随机点模式的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Gibbs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采样：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/>
              <a:t>        利用Gibbs采样算法估计点模式特征分布的均值、方差、基数分布以及每个随机点模式的混合权重。此算法比基于单点数据的Gibbs算法在估计上更加精确，并且可以估计出随机点模式数据的基数分布。具体操作如下：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21" name="对象 20"/>
          <p:cNvGraphicFramePr/>
          <p:nvPr/>
        </p:nvGraphicFramePr>
        <p:xfrm>
          <a:off x="4140015" y="2702587"/>
          <a:ext cx="5292000" cy="4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" imgW="3784600" imgH="2273300" progId="Equation.DSMT4">
                  <p:embed/>
                </p:oleObj>
              </mc:Choice>
              <mc:Fallback>
                <p:oleObj name="" r:id="rId1" imgW="3784600" imgH="2273300" progId="Equation.DSMT4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40015" y="2702587"/>
                        <a:ext cx="5292000" cy="40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411605"/>
            <a:ext cx="764349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4050620" y="1547735"/>
          <a:ext cx="5472000" cy="42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489200" imgH="2984500" progId="Equation.DSMT4">
                  <p:embed/>
                </p:oleObj>
              </mc:Choice>
              <mc:Fallback>
                <p:oleObj name="" r:id="rId1" imgW="2489200" imgH="2984500" progId="Equation.DSMT4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0620" y="1547735"/>
                        <a:ext cx="5472000" cy="42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89635" y="1000360"/>
            <a:ext cx="12192000" cy="787400"/>
            <a:chOff x="0" y="4542777"/>
            <a:chExt cx="12192000" cy="787400"/>
          </a:xfrm>
        </p:grpSpPr>
        <p:sp>
          <p:nvSpPr>
            <p:cNvPr id="67" name="圆角矩形 66"/>
            <p:cNvSpPr/>
            <p:nvPr/>
          </p:nvSpPr>
          <p:spPr>
            <a:xfrm>
              <a:off x="5199380" y="4542777"/>
              <a:ext cx="4588510" cy="787400"/>
            </a:xfrm>
            <a:prstGeom prst="roundRect">
              <a:avLst/>
            </a:prstGeom>
            <a:solidFill>
              <a:srgbClr val="202A36"/>
            </a:solidFill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ln>
              <a:solidFill>
                <a:srgbClr val="202A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555490" y="1101725"/>
            <a:ext cx="4097020" cy="5835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en-US" altLang="ko-KR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48004" y="2229809"/>
            <a:ext cx="4571365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▷ 第一部分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绪论</a:t>
            </a:r>
            <a:r>
              <a:rPr lang="en-US" altLang="zh-CN" sz="3600" dirty="0">
                <a:solidFill>
                  <a:srgbClr val="676661"/>
                </a:solidFill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48004" y="4385634"/>
            <a:ext cx="6857365" cy="645160"/>
          </a:xfrm>
          <a:prstGeom prst="rect">
            <a:avLst/>
          </a:prstGeom>
        </p:spPr>
        <p:txBody>
          <a:bodyPr wrap="square">
            <a:spAutoFit/>
          </a:bodyPr>
          <a:p>
            <a:pPr lvl="0" algn="l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▷ 第三部分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研究进度与成果</a:t>
            </a:r>
            <a:r>
              <a:rPr lang="en-US" altLang="zh-CN" sz="3600" dirty="0">
                <a:solidFill>
                  <a:srgbClr val="676661"/>
                </a:solidFill>
                <a:sym typeface="+mn-ea"/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48004" y="5570544"/>
            <a:ext cx="5942965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▷ 第四部分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dirty="0">
                <a:solidFill>
                  <a:srgbClr val="676661"/>
                </a:solidFill>
              </a:rPr>
              <a:t>总结与展望</a:t>
            </a:r>
            <a:r>
              <a:rPr lang="en-US" altLang="zh-CN" sz="3600" dirty="0">
                <a:solidFill>
                  <a:srgbClr val="676661"/>
                </a:solidFill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48004" y="3356299"/>
            <a:ext cx="5485765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defTabSz="914400"/>
            <a:r>
              <a:rPr lang="zh-CN" altLang="en-US" sz="3600" b="1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▷ 第二部分 </a:t>
            </a:r>
            <a:r>
              <a:rPr lang="en-US" altLang="zh-CN" sz="3600" dirty="0">
                <a:solidFill>
                  <a:srgbClr val="676661"/>
                </a:solidFill>
              </a:rPr>
              <a:t>『</a:t>
            </a:r>
            <a:r>
              <a:rPr lang="zh-CN" altLang="en-US" sz="3600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r>
              <a:rPr lang="en-US" altLang="zh-CN" sz="3600" dirty="0">
                <a:solidFill>
                  <a:srgbClr val="676661"/>
                </a:solidFill>
              </a:rPr>
              <a:t>』</a:t>
            </a:r>
            <a:endParaRPr lang="zh-CN" altLang="en-US" sz="3600" kern="0" dirty="0">
              <a:solidFill>
                <a:srgbClr val="67666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323975"/>
            <a:ext cx="8475980" cy="5415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 startAt="6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仿真实验结果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三组分点模式混合算例</a:t>
            </a:r>
            <a:r>
              <a:rPr lang="en-US" altLang="zh-CN"/>
              <a:t>:</a:t>
            </a:r>
            <a:endParaRPr lang="en-US" altLang="zh-CN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en-US" altLang="zh-CN"/>
              <a:t>    </a:t>
            </a:r>
            <a:endParaRPr lang="en-US" altLang="zh-CN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en-US" altLang="zh-CN"/>
              <a:t>	</a:t>
            </a:r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    图1  100个点模式数据                                                  图2  真实模型分布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940550" y="2463800"/>
            <a:ext cx="3810" cy="349123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4390" y="2462530"/>
            <a:ext cx="4643120" cy="348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40" y="2463800"/>
            <a:ext cx="4641600" cy="3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2" name="菱形 1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964815" y="1323975"/>
            <a:ext cx="847598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spcAft>
                <a:spcPts val="600"/>
              </a:spcAft>
              <a:buFont typeface="+mj-ea"/>
              <a:buAutoNum type="circleNumDbPlain" startAt="6"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仿真实验结果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zh-CN" altLang="en-US"/>
              <a:t>       三组分点模式混合算例</a:t>
            </a:r>
            <a:r>
              <a:rPr lang="en-US" altLang="zh-CN"/>
              <a:t>:</a:t>
            </a:r>
            <a:endParaRPr lang="en-US" altLang="zh-CN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en-US" altLang="zh-CN"/>
              <a:t>    </a:t>
            </a:r>
            <a:endParaRPr lang="en-US" altLang="zh-CN"/>
          </a:p>
          <a:p>
            <a:pPr indent="0" fontAlgn="auto">
              <a:spcAft>
                <a:spcPts val="600"/>
              </a:spcAft>
              <a:buFont typeface="+mj-ea"/>
              <a:buNone/>
            </a:pPr>
            <a:r>
              <a:rPr lang="en-US" altLang="zh-CN"/>
              <a:t>	</a:t>
            </a:r>
            <a:r>
              <a:rPr lang="zh-CN" altLang="en-US"/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6963410" y="2360930"/>
            <a:ext cx="12065" cy="326707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25" y="2146935"/>
            <a:ext cx="4641600" cy="3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10" y="2146935"/>
            <a:ext cx="4641600" cy="3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333625" y="5772785"/>
            <a:ext cx="46812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ym typeface="+mn-ea"/>
              </a:rPr>
              <a:t>图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  基于随机点模式的</a:t>
            </a:r>
            <a:r>
              <a:rPr lang="en-US" altLang="zh-CN" sz="1600">
                <a:sym typeface="+mn-ea"/>
              </a:rPr>
              <a:t>Gibbs</a:t>
            </a:r>
            <a:r>
              <a:rPr lang="zh-CN" altLang="en-US" sz="1600">
                <a:sym typeface="+mn-ea"/>
              </a:rPr>
              <a:t>采样算法的学习模型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7342505" y="5772785"/>
            <a:ext cx="43942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600">
                <a:sym typeface="+mn-ea"/>
              </a:rPr>
              <a:t>图</a:t>
            </a: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  基于传统数据的</a:t>
            </a:r>
            <a:r>
              <a:rPr lang="en-US" altLang="zh-CN" sz="1600">
                <a:sym typeface="+mn-ea"/>
              </a:rPr>
              <a:t>Gibbs</a:t>
            </a:r>
            <a:r>
              <a:rPr lang="zh-CN" altLang="en-US" sz="1600">
                <a:sym typeface="+mn-ea"/>
              </a:rPr>
              <a:t>采样算法的学习模型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2" name="菱形 1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695575" y="1451610"/>
            <a:ext cx="832167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>
                <a:sym typeface="+mn-ea"/>
              </a:rPr>
              <a:t>       </a:t>
            </a:r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根据Gibbs采样经验可知，一般经过50步Gibbs采样就会进入稳态，此时采样的参数变化几乎可以忽略。本实验采用100步Gibbs采样,将第100步的稳态采样值作为Gibbs采样的参数估计值。两种方法的仿真结果数据如下表所示：</a:t>
            </a:r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185160" y="2108200"/>
            <a:ext cx="142875" cy="17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2376805"/>
            <a:ext cx="8023860" cy="44373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2695575" y="1374140"/>
            <a:ext cx="828294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>
                <a:sym typeface="+mn-ea"/>
              </a:rPr>
              <a:t>       </a:t>
            </a:r>
            <a:endParaRPr lang="zh-CN" altLang="en-US">
              <a:sym typeface="+mn-ea"/>
            </a:endParaRPr>
          </a:p>
          <a:p>
            <a:pPr indent="0"/>
            <a:r>
              <a:rPr lang="zh-CN" altLang="en-US">
                <a:sym typeface="+mn-ea"/>
              </a:rPr>
              <a:t>      实验分析</a:t>
            </a:r>
            <a:r>
              <a:rPr lang="en-US" altLang="zh-CN">
                <a:sym typeface="+mn-ea"/>
              </a:rPr>
              <a:t>:</a:t>
            </a:r>
            <a:endParaRPr lang="zh-CN" altLang="en-US">
              <a:sym typeface="+mn-ea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             根据实验结果可以得知，基于传统点数据的Gibbs采样算法的学习模型  </a:t>
            </a:r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      参数和真实模型参数误差较大，而基于随机点模式Gibbs采样算法的学习模 </a:t>
            </a:r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      型参数与真实模型参数非常相近,误差几乎可以忽略。</a:t>
            </a:r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       </a:t>
            </a:r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endParaRPr 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latin typeface="+mn-ea"/>
                <a:cs typeface="+mn-ea"/>
              </a:rPr>
              <a:t>      结论</a:t>
            </a:r>
            <a:r>
              <a:rPr lang="en-US" altLang="zh-CN" b="0">
                <a:solidFill>
                  <a:srgbClr val="000000"/>
                </a:solidFill>
                <a:latin typeface="+mn-ea"/>
                <a:cs typeface="+mn-ea"/>
              </a:rPr>
              <a:t>:</a:t>
            </a:r>
            <a:endParaRPr lang="en-US" alt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r>
              <a:rPr lang="en-US" altLang="zh-CN" b="0">
                <a:solidFill>
                  <a:srgbClr val="000000"/>
                </a:solidFill>
                <a:latin typeface="+mn-ea"/>
                <a:cs typeface="+mn-ea"/>
              </a:rPr>
              <a:t>            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 针对基于随机点模式有限混合模型学习过程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，我们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提出了一种基于随机 </a:t>
            </a:r>
            <a:endParaRPr lang="en-US" altLang="zh-CN" b="0">
              <a:solidFill>
                <a:schemeClr val="tx1"/>
              </a:solidFill>
              <a:latin typeface="+mn-ea"/>
              <a:cs typeface="+mn-ea"/>
            </a:endParaRPr>
          </a:p>
          <a:p>
            <a:pPr indent="0"/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      点模式的Gibbs采样算法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该算法结合随机有限集理论建立随机点模式的有  </a:t>
            </a:r>
            <a:endParaRPr lang="en-US" altLang="zh-CN" b="0">
              <a:solidFill>
                <a:schemeClr val="tx1"/>
              </a:solidFill>
              <a:latin typeface="+mn-ea"/>
              <a:cs typeface="+mn-ea"/>
            </a:endParaRPr>
          </a:p>
          <a:p>
            <a:pPr indent="0"/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      限混合模型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，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采用Gibbs采样算法估计随机点模式的特征分布以及基数分布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。 </a:t>
            </a:r>
            <a:endParaRPr lang="zh-CN" altLang="en-US" b="0">
              <a:solidFill>
                <a:schemeClr val="tx1"/>
              </a:solidFill>
              <a:latin typeface="+mn-ea"/>
              <a:cs typeface="+mn-ea"/>
            </a:endParaRPr>
          </a:p>
          <a:p>
            <a:pPr indent="0"/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      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实验仿真结果表明该算法估计随机点模式模型参数远远精确于基于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传统</a:t>
            </a:r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点数</a:t>
            </a:r>
            <a:endParaRPr lang="en-US" altLang="zh-CN" b="0">
              <a:solidFill>
                <a:schemeClr val="tx1"/>
              </a:solidFill>
              <a:latin typeface="+mn-ea"/>
              <a:cs typeface="+mn-ea"/>
            </a:endParaRPr>
          </a:p>
          <a:p>
            <a:pPr indent="0"/>
            <a:r>
              <a:rPr lang="en-US" altLang="zh-CN" b="0">
                <a:solidFill>
                  <a:schemeClr val="tx1"/>
                </a:solidFill>
                <a:latin typeface="+mn-ea"/>
                <a:cs typeface="+mn-ea"/>
              </a:rPr>
              <a:t>      据的Gibbs采样算法</a:t>
            </a:r>
            <a:r>
              <a:rPr lang="zh-CN" altLang="en-US" b="0">
                <a:solidFill>
                  <a:schemeClr val="tx1"/>
                </a:solidFill>
                <a:latin typeface="+mn-ea"/>
                <a:cs typeface="+mn-ea"/>
              </a:rPr>
              <a:t>。</a:t>
            </a:r>
            <a:endParaRPr lang="zh-CN" b="0">
              <a:solidFill>
                <a:schemeClr val="tx1"/>
              </a:solidFill>
              <a:latin typeface="+mn-ea"/>
              <a:cs typeface="+mn-ea"/>
            </a:endParaRPr>
          </a:p>
          <a:p>
            <a:pPr indent="0"/>
            <a:endParaRPr lang="en-US" altLang="zh-CN" b="0">
              <a:solidFill>
                <a:srgbClr val="000000"/>
              </a:solidFill>
              <a:latin typeface="+mn-ea"/>
              <a:cs typeface="+mn-ea"/>
            </a:endParaRPr>
          </a:p>
          <a:p>
            <a:pPr indent="0"/>
            <a:endParaRPr lang="zh-CN" altLang="en-US">
              <a:latin typeface="+mn-ea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0890" y="458470"/>
            <a:ext cx="830262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800" b="1">
                <a:sym typeface="+mn-ea"/>
              </a:rPr>
              <a:t>基于随机点模式有限混合分布的Gibbs参数采样</a:t>
            </a:r>
            <a:r>
              <a:rPr lang="zh-CN" sz="2800" b="1">
                <a:sym typeface="+mn-ea"/>
              </a:rPr>
              <a:t>算法</a:t>
            </a:r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1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/>
        </p:nvSpPr>
        <p:spPr>
          <a:xfrm>
            <a:off x="2783840" y="1329690"/>
            <a:ext cx="8882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endParaRPr lang="en-US" altLang="zh-CN" sz="20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6488" y="1819650"/>
            <a:ext cx="7769113" cy="439991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基于图理论的随机点模式描述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基于图理论的随机点模式分布函数建模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基于图理论的点模式参数与结构学习方法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0890" y="458470"/>
            <a:ext cx="70097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基于图理论的结构点模式问题研究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（进行中）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2</a:t>
            </a:r>
            <a:endParaRPr lang="en-US" altLang="zh-CN" sz="36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62725" y="136525"/>
            <a:ext cx="8734425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38120" y="2083435"/>
            <a:ext cx="8974455" cy="310769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对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RPP-FMM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的概率密度函数的参数进行非参数估计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检验模型参数的和非参数估计值之间的紧密程度，来检测模型设定的优劣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8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10890" y="458470"/>
            <a:ext cx="70097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基于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RPP-FSS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的非参数设定检验（进行中）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sz="2800" b="1"/>
          </a:p>
          <a:p>
            <a:pPr algn="l"/>
            <a:endParaRPr sz="2800" b="1"/>
          </a:p>
        </p:txBody>
      </p:sp>
      <p:sp>
        <p:nvSpPr>
          <p:cNvPr id="16" name="菱形 15"/>
          <p:cNvSpPr/>
          <p:nvPr/>
        </p:nvSpPr>
        <p:spPr>
          <a:xfrm>
            <a:off x="2506345" y="346710"/>
            <a:ext cx="804545" cy="74041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600"/>
              <a:t>3</a:t>
            </a:r>
            <a:endParaRPr lang="en-US" altLang="zh-CN" sz="36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25010" y="1466850"/>
            <a:ext cx="4581525" cy="3724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969725" y="2393163"/>
            <a:ext cx="2821578" cy="458423"/>
            <a:chOff x="5969725" y="1801451"/>
            <a:chExt cx="2821578" cy="458423"/>
          </a:xfrm>
        </p:grpSpPr>
        <p:sp>
          <p:nvSpPr>
            <p:cNvPr id="11" name="矩形 10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69725" y="3282421"/>
            <a:ext cx="2821578" cy="466057"/>
            <a:chOff x="5969725" y="2972014"/>
            <a:chExt cx="2821578" cy="466057"/>
          </a:xfrm>
        </p:grpSpPr>
        <p:sp>
          <p:nvSpPr>
            <p:cNvPr id="17" name="矩形 16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B00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第三章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CB00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155690" y="2428875"/>
            <a:ext cx="1800225" cy="1274718"/>
            <a:chOff x="6155957" y="1837451"/>
            <a:chExt cx="1800493" cy="1668945"/>
          </a:xfrm>
        </p:grpSpPr>
        <p:sp>
          <p:nvSpPr>
            <p:cNvPr id="34" name="矩形 33"/>
            <p:cNvSpPr/>
            <p:nvPr/>
          </p:nvSpPr>
          <p:spPr>
            <a:xfrm>
              <a:off x="6155957" y="1837451"/>
              <a:ext cx="1107996" cy="482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研究计划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155957" y="3024193"/>
              <a:ext cx="1800493" cy="482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现阶段研究成果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90236" y="4725797"/>
            <a:ext cx="4450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研究计划与成果</a:t>
            </a:r>
            <a:endParaRPr kumimoji="0" lang="zh-CN" altLang="zh-CN" sz="4800" b="1" i="0" u="none" strike="noStrike" kern="1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8" name="Freeform 7"/>
          <p:cNvSpPr>
            <a:spLocks noEditPoints="1"/>
          </p:cNvSpPr>
          <p:nvPr/>
        </p:nvSpPr>
        <p:spPr bwMode="auto">
          <a:xfrm>
            <a:off x="2393567" y="2381187"/>
            <a:ext cx="1371414" cy="1154089"/>
          </a:xfrm>
          <a:custGeom>
            <a:avLst/>
            <a:gdLst>
              <a:gd name="T0" fmla="*/ 156 w 192"/>
              <a:gd name="T1" fmla="*/ 17 h 161"/>
              <a:gd name="T2" fmla="*/ 128 w 192"/>
              <a:gd name="T3" fmla="*/ 45 h 161"/>
              <a:gd name="T4" fmla="*/ 64 w 192"/>
              <a:gd name="T5" fmla="*/ 45 h 161"/>
              <a:gd name="T6" fmla="*/ 60 w 192"/>
              <a:gd name="T7" fmla="*/ 29 h 161"/>
              <a:gd name="T8" fmla="*/ 64 w 192"/>
              <a:gd name="T9" fmla="*/ 40 h 161"/>
              <a:gd name="T10" fmla="*/ 70 w 192"/>
              <a:gd name="T11" fmla="*/ 47 h 161"/>
              <a:gd name="T12" fmla="*/ 168 w 192"/>
              <a:gd name="T13" fmla="*/ 109 h 161"/>
              <a:gd name="T14" fmla="*/ 148 w 192"/>
              <a:gd name="T15" fmla="*/ 141 h 161"/>
              <a:gd name="T16" fmla="*/ 168 w 192"/>
              <a:gd name="T17" fmla="*/ 109 h 161"/>
              <a:gd name="T18" fmla="*/ 148 w 192"/>
              <a:gd name="T19" fmla="*/ 81 h 161"/>
              <a:gd name="T20" fmla="*/ 168 w 192"/>
              <a:gd name="T21" fmla="*/ 97 h 161"/>
              <a:gd name="T22" fmla="*/ 136 w 192"/>
              <a:gd name="T23" fmla="*/ 109 h 161"/>
              <a:gd name="T24" fmla="*/ 116 w 192"/>
              <a:gd name="T25" fmla="*/ 141 h 161"/>
              <a:gd name="T26" fmla="*/ 136 w 192"/>
              <a:gd name="T27" fmla="*/ 109 h 161"/>
              <a:gd name="T28" fmla="*/ 116 w 192"/>
              <a:gd name="T29" fmla="*/ 81 h 161"/>
              <a:gd name="T30" fmla="*/ 136 w 192"/>
              <a:gd name="T31" fmla="*/ 97 h 161"/>
              <a:gd name="T32" fmla="*/ 104 w 192"/>
              <a:gd name="T33" fmla="*/ 109 h 161"/>
              <a:gd name="T34" fmla="*/ 84 w 192"/>
              <a:gd name="T35" fmla="*/ 141 h 161"/>
              <a:gd name="T36" fmla="*/ 104 w 192"/>
              <a:gd name="T37" fmla="*/ 109 h 161"/>
              <a:gd name="T38" fmla="*/ 84 w 192"/>
              <a:gd name="T39" fmla="*/ 81 h 161"/>
              <a:gd name="T40" fmla="*/ 104 w 192"/>
              <a:gd name="T41" fmla="*/ 97 h 161"/>
              <a:gd name="T42" fmla="*/ 64 w 192"/>
              <a:gd name="T43" fmla="*/ 25 h 161"/>
              <a:gd name="T44" fmla="*/ 64 w 192"/>
              <a:gd name="T45" fmla="*/ 57 h 161"/>
              <a:gd name="T46" fmla="*/ 64 w 192"/>
              <a:gd name="T47" fmla="*/ 25 h 161"/>
              <a:gd name="T48" fmla="*/ 20 w 192"/>
              <a:gd name="T49" fmla="*/ 109 h 161"/>
              <a:gd name="T50" fmla="*/ 44 w 192"/>
              <a:gd name="T51" fmla="*/ 149 h 161"/>
              <a:gd name="T52" fmla="*/ 40 w 192"/>
              <a:gd name="T53" fmla="*/ 81 h 161"/>
              <a:gd name="T54" fmla="*/ 20 w 192"/>
              <a:gd name="T55" fmla="*/ 97 h 161"/>
              <a:gd name="T56" fmla="*/ 40 w 192"/>
              <a:gd name="T57" fmla="*/ 81 h 161"/>
              <a:gd name="T58" fmla="*/ 72 w 192"/>
              <a:gd name="T59" fmla="*/ 81 h 161"/>
              <a:gd name="T60" fmla="*/ 52 w 192"/>
              <a:gd name="T61" fmla="*/ 97 h 161"/>
              <a:gd name="T62" fmla="*/ 48 w 192"/>
              <a:gd name="T63" fmla="*/ 149 h 161"/>
              <a:gd name="T64" fmla="*/ 72 w 192"/>
              <a:gd name="T65" fmla="*/ 109 h 161"/>
              <a:gd name="T66" fmla="*/ 48 w 192"/>
              <a:gd name="T67" fmla="*/ 149 h 161"/>
              <a:gd name="T68" fmla="*/ 188 w 192"/>
              <a:gd name="T69" fmla="*/ 161 h 161"/>
              <a:gd name="T70" fmla="*/ 4 w 192"/>
              <a:gd name="T71" fmla="*/ 65 h 161"/>
              <a:gd name="T72" fmla="*/ 0 w 192"/>
              <a:gd name="T73" fmla="*/ 61 h 161"/>
              <a:gd name="T74" fmla="*/ 8 w 192"/>
              <a:gd name="T75" fmla="*/ 53 h 161"/>
              <a:gd name="T76" fmla="*/ 123 w 192"/>
              <a:gd name="T77" fmla="*/ 53 h 161"/>
              <a:gd name="T78" fmla="*/ 192 w 192"/>
              <a:gd name="T79" fmla="*/ 53 h 161"/>
              <a:gd name="T80" fmla="*/ 188 w 192"/>
              <a:gd name="T81" fmla="*/ 65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2" h="161">
                <a:moveTo>
                  <a:pt x="95" y="17"/>
                </a:moveTo>
                <a:cubicBezTo>
                  <a:pt x="156" y="17"/>
                  <a:pt x="156" y="17"/>
                  <a:pt x="156" y="17"/>
                </a:cubicBezTo>
                <a:cubicBezTo>
                  <a:pt x="192" y="45"/>
                  <a:pt x="192" y="45"/>
                  <a:pt x="192" y="45"/>
                </a:cubicBezTo>
                <a:cubicBezTo>
                  <a:pt x="128" y="45"/>
                  <a:pt x="128" y="45"/>
                  <a:pt x="128" y="45"/>
                </a:cubicBezTo>
                <a:lnTo>
                  <a:pt x="95" y="17"/>
                </a:lnTo>
                <a:close/>
                <a:moveTo>
                  <a:pt x="64" y="45"/>
                </a:moveTo>
                <a:cubicBezTo>
                  <a:pt x="60" y="45"/>
                  <a:pt x="60" y="45"/>
                  <a:pt x="60" y="45"/>
                </a:cubicBezTo>
                <a:cubicBezTo>
                  <a:pt x="60" y="29"/>
                  <a:pt x="60" y="29"/>
                  <a:pt x="60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4"/>
                  <a:pt x="72" y="44"/>
                  <a:pt x="72" y="44"/>
                </a:cubicBezTo>
                <a:cubicBezTo>
                  <a:pt x="70" y="47"/>
                  <a:pt x="70" y="47"/>
                  <a:pt x="70" y="47"/>
                </a:cubicBezTo>
                <a:lnTo>
                  <a:pt x="64" y="45"/>
                </a:lnTo>
                <a:close/>
                <a:moveTo>
                  <a:pt x="16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68" y="141"/>
                  <a:pt x="168" y="141"/>
                  <a:pt x="168" y="141"/>
                </a:cubicBezTo>
                <a:lnTo>
                  <a:pt x="168" y="109"/>
                </a:lnTo>
                <a:close/>
                <a:moveTo>
                  <a:pt x="168" y="81"/>
                </a:moveTo>
                <a:cubicBezTo>
                  <a:pt x="148" y="81"/>
                  <a:pt x="148" y="81"/>
                  <a:pt x="148" y="81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68" y="97"/>
                  <a:pt x="168" y="97"/>
                  <a:pt x="168" y="97"/>
                </a:cubicBezTo>
                <a:lnTo>
                  <a:pt x="168" y="81"/>
                </a:lnTo>
                <a:close/>
                <a:moveTo>
                  <a:pt x="136" y="109"/>
                </a:moveTo>
                <a:cubicBezTo>
                  <a:pt x="116" y="109"/>
                  <a:pt x="116" y="109"/>
                  <a:pt x="116" y="109"/>
                </a:cubicBezTo>
                <a:cubicBezTo>
                  <a:pt x="116" y="141"/>
                  <a:pt x="116" y="141"/>
                  <a:pt x="116" y="141"/>
                </a:cubicBezTo>
                <a:cubicBezTo>
                  <a:pt x="136" y="141"/>
                  <a:pt x="136" y="141"/>
                  <a:pt x="136" y="141"/>
                </a:cubicBezTo>
                <a:lnTo>
                  <a:pt x="136" y="109"/>
                </a:lnTo>
                <a:close/>
                <a:moveTo>
                  <a:pt x="136" y="81"/>
                </a:moveTo>
                <a:cubicBezTo>
                  <a:pt x="116" y="81"/>
                  <a:pt x="116" y="81"/>
                  <a:pt x="116" y="81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36" y="97"/>
                  <a:pt x="136" y="97"/>
                  <a:pt x="136" y="97"/>
                </a:cubicBezTo>
                <a:lnTo>
                  <a:pt x="136" y="81"/>
                </a:lnTo>
                <a:close/>
                <a:moveTo>
                  <a:pt x="104" y="109"/>
                </a:moveTo>
                <a:cubicBezTo>
                  <a:pt x="84" y="109"/>
                  <a:pt x="84" y="109"/>
                  <a:pt x="84" y="109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104" y="141"/>
                  <a:pt x="104" y="141"/>
                  <a:pt x="104" y="141"/>
                </a:cubicBezTo>
                <a:lnTo>
                  <a:pt x="104" y="109"/>
                </a:lnTo>
                <a:close/>
                <a:moveTo>
                  <a:pt x="104" y="81"/>
                </a:moveTo>
                <a:cubicBezTo>
                  <a:pt x="84" y="81"/>
                  <a:pt x="84" y="81"/>
                  <a:pt x="84" y="81"/>
                </a:cubicBezTo>
                <a:cubicBezTo>
                  <a:pt x="84" y="97"/>
                  <a:pt x="84" y="97"/>
                  <a:pt x="84" y="97"/>
                </a:cubicBezTo>
                <a:cubicBezTo>
                  <a:pt x="104" y="97"/>
                  <a:pt x="104" y="97"/>
                  <a:pt x="104" y="97"/>
                </a:cubicBezTo>
                <a:lnTo>
                  <a:pt x="104" y="81"/>
                </a:lnTo>
                <a:close/>
                <a:moveTo>
                  <a:pt x="64" y="25"/>
                </a:moveTo>
                <a:cubicBezTo>
                  <a:pt x="55" y="25"/>
                  <a:pt x="48" y="32"/>
                  <a:pt x="48" y="41"/>
                </a:cubicBezTo>
                <a:cubicBezTo>
                  <a:pt x="48" y="49"/>
                  <a:pt x="55" y="57"/>
                  <a:pt x="64" y="57"/>
                </a:cubicBezTo>
                <a:cubicBezTo>
                  <a:pt x="72" y="57"/>
                  <a:pt x="80" y="49"/>
                  <a:pt x="80" y="41"/>
                </a:cubicBezTo>
                <a:cubicBezTo>
                  <a:pt x="80" y="32"/>
                  <a:pt x="72" y="25"/>
                  <a:pt x="64" y="25"/>
                </a:cubicBezTo>
                <a:close/>
                <a:moveTo>
                  <a:pt x="44" y="109"/>
                </a:moveTo>
                <a:cubicBezTo>
                  <a:pt x="20" y="109"/>
                  <a:pt x="20" y="109"/>
                  <a:pt x="20" y="10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44" y="149"/>
                  <a:pt x="44" y="149"/>
                  <a:pt x="44" y="149"/>
                </a:cubicBezTo>
                <a:lnTo>
                  <a:pt x="44" y="109"/>
                </a:lnTo>
                <a:close/>
                <a:moveTo>
                  <a:pt x="40" y="81"/>
                </a:moveTo>
                <a:cubicBezTo>
                  <a:pt x="20" y="81"/>
                  <a:pt x="20" y="81"/>
                  <a:pt x="20" y="81"/>
                </a:cubicBezTo>
                <a:cubicBezTo>
                  <a:pt x="20" y="97"/>
                  <a:pt x="20" y="97"/>
                  <a:pt x="20" y="97"/>
                </a:cubicBezTo>
                <a:cubicBezTo>
                  <a:pt x="40" y="97"/>
                  <a:pt x="40" y="97"/>
                  <a:pt x="40" y="97"/>
                </a:cubicBezTo>
                <a:lnTo>
                  <a:pt x="40" y="81"/>
                </a:lnTo>
                <a:close/>
                <a:moveTo>
                  <a:pt x="72" y="97"/>
                </a:moveTo>
                <a:cubicBezTo>
                  <a:pt x="72" y="81"/>
                  <a:pt x="72" y="81"/>
                  <a:pt x="7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97"/>
                  <a:pt x="52" y="97"/>
                  <a:pt x="52" y="97"/>
                </a:cubicBezTo>
                <a:lnTo>
                  <a:pt x="72" y="97"/>
                </a:lnTo>
                <a:close/>
                <a:moveTo>
                  <a:pt x="48" y="149"/>
                </a:moveTo>
                <a:cubicBezTo>
                  <a:pt x="72" y="149"/>
                  <a:pt x="72" y="149"/>
                  <a:pt x="72" y="14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48" y="109"/>
                  <a:pt x="48" y="109"/>
                  <a:pt x="48" y="109"/>
                </a:cubicBezTo>
                <a:lnTo>
                  <a:pt x="48" y="149"/>
                </a:lnTo>
                <a:close/>
                <a:moveTo>
                  <a:pt x="188" y="65"/>
                </a:moveTo>
                <a:cubicBezTo>
                  <a:pt x="188" y="161"/>
                  <a:pt x="188" y="161"/>
                  <a:pt x="188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26" y="37"/>
                  <a:pt x="63" y="2"/>
                  <a:pt x="63" y="1"/>
                </a:cubicBezTo>
                <a:cubicBezTo>
                  <a:pt x="63" y="0"/>
                  <a:pt x="104" y="36"/>
                  <a:pt x="123" y="53"/>
                </a:cubicBezTo>
                <a:cubicBezTo>
                  <a:pt x="180" y="53"/>
                  <a:pt x="180" y="53"/>
                  <a:pt x="180" y="53"/>
                </a:cubicBezTo>
                <a:cubicBezTo>
                  <a:pt x="192" y="53"/>
                  <a:pt x="192" y="53"/>
                  <a:pt x="192" y="53"/>
                </a:cubicBezTo>
                <a:cubicBezTo>
                  <a:pt x="192" y="65"/>
                  <a:pt x="192" y="65"/>
                  <a:pt x="192" y="65"/>
                </a:cubicBezTo>
                <a:lnTo>
                  <a:pt x="188" y="65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916256" y="2386609"/>
            <a:ext cx="1002678" cy="1005578"/>
            <a:chOff x="4747940" y="685998"/>
            <a:chExt cx="2418310" cy="2425303"/>
          </a:xfrm>
          <a:solidFill>
            <a:srgbClr val="202A36"/>
          </a:solidFill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6"/>
            <p:cNvSpPr>
              <a:spLocks noEditPoints="1"/>
            </p:cNvSpPr>
            <p:nvPr/>
          </p:nvSpPr>
          <p:spPr bwMode="auto">
            <a:xfrm>
              <a:off x="4747940" y="685998"/>
              <a:ext cx="2418310" cy="2425303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9" name="六边形 38"/>
          <p:cNvSpPr/>
          <p:nvPr/>
        </p:nvSpPr>
        <p:spPr>
          <a:xfrm rot="5400000">
            <a:off x="10545590" y="2445893"/>
            <a:ext cx="1589193" cy="1369994"/>
          </a:xfrm>
          <a:prstGeom prst="hexag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851785" y="642620"/>
            <a:ext cx="222123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研究计划</a:t>
            </a:r>
            <a:endParaRPr kumimoji="0" lang="zh-CN" altLang="en-US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566504" y="3076623"/>
            <a:ext cx="849821" cy="635481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202A36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202A36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FCB00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498725" y="3885565"/>
            <a:ext cx="2538095" cy="1186815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2018.03-2019.09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 1、</a:t>
            </a:r>
            <a:r>
              <a:rPr lang="zh-CN" altLang="en-US" sz="140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查阅资料、调研</a:t>
            </a:r>
            <a:endParaRPr lang="zh-CN" altLang="en-US" sz="140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 2、完成研究生课程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(已完成)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9605" y="3456940"/>
            <a:ext cx="2407920" cy="98806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2019.09-2020.01</a:t>
            </a:r>
            <a:endParaRPr lang="en-US" altLang="zh-CN" dirty="0"/>
          </a:p>
          <a:p>
            <a:pPr algn="l">
              <a:lnSpc>
                <a:spcPct val="130000"/>
              </a:lnSpc>
              <a:defRPr/>
            </a:pPr>
            <a:r>
              <a:rPr lang="zh-CN" altLang="en-US" sz="1600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 完成研究内容第1部分</a:t>
            </a:r>
            <a:endParaRPr lang="zh-CN" altLang="en-US" sz="1600" b="0" kern="12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sz="1600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</a:t>
            </a:r>
            <a:r>
              <a:rPr lang="zh-CN" altLang="en-US" sz="1600" b="0" kern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(已完成)</a:t>
            </a:r>
            <a:endParaRPr lang="zh-CN" altLang="en-US" sz="1600" b="0" kern="1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  <a:sym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39450" y="4234968"/>
            <a:ext cx="2271665" cy="90678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2020.01-2020.04</a:t>
            </a:r>
            <a:endParaRPr lang="en-US" altLang="zh-CN" dirty="0"/>
          </a:p>
          <a:p>
            <a:pPr algn="l">
              <a:lnSpc>
                <a:spcPct val="130000"/>
              </a:lnSpc>
              <a:defRPr/>
            </a:pP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 完成研究内容第</a:t>
            </a:r>
            <a:r>
              <a:rPr lang="en-US" altLang="zh-CN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2</a:t>
            </a: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部分</a:t>
            </a:r>
            <a:endParaRPr lang="zh-CN" altLang="en-US" b="0" kern="12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</a:t>
            </a:r>
            <a:r>
              <a:rPr lang="zh-CN" altLang="en-US" b="0" kern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(进行中)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010775" y="4070350"/>
            <a:ext cx="2327910" cy="90678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2020.07-2020.12</a:t>
            </a:r>
            <a:endParaRPr lang="en-US" altLang="zh-CN" dirty="0"/>
          </a:p>
          <a:p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   1、研究成果整理</a:t>
            </a:r>
            <a:endParaRPr lang="zh-CN" altLang="en-US" b="0" kern="12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   2、撰写硕士毕业论文</a:t>
            </a:r>
            <a:endParaRPr lang="zh-CN" altLang="en-US" b="0" kern="12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795621" y="2894418"/>
            <a:ext cx="1089477" cy="401659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B00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完成目标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B00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036546" y="2384214"/>
            <a:ext cx="1002678" cy="1005578"/>
            <a:chOff x="4747940" y="685998"/>
            <a:chExt cx="2418310" cy="2425303"/>
          </a:xfrm>
          <a:solidFill>
            <a:srgbClr val="202A36"/>
          </a:soli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4747940" y="685998"/>
              <a:ext cx="2418310" cy="2425303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830593" y="3064256"/>
            <a:ext cx="1002678" cy="1005578"/>
            <a:chOff x="4747940" y="685998"/>
            <a:chExt cx="2418310" cy="2425303"/>
          </a:xfrm>
          <a:solidFill>
            <a:srgbClr val="202A36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747940" y="685998"/>
              <a:ext cx="2418310" cy="2425303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30"/>
          <p:cNvGrpSpPr/>
          <p:nvPr/>
        </p:nvGrpSpPr>
        <p:grpSpPr>
          <a:xfrm>
            <a:off x="7173425" y="3312860"/>
            <a:ext cx="317357" cy="278329"/>
            <a:chOff x="3175" y="-1587"/>
            <a:chExt cx="490538" cy="430212"/>
          </a:xfrm>
          <a:solidFill>
            <a:srgbClr val="FCB00F"/>
          </a:solidFill>
        </p:grpSpPr>
        <p:sp>
          <p:nvSpPr>
            <p:cNvPr id="19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1" name="Freeform 50"/>
          <p:cNvSpPr>
            <a:spLocks noEditPoints="1"/>
          </p:cNvSpPr>
          <p:nvPr/>
        </p:nvSpPr>
        <p:spPr bwMode="auto">
          <a:xfrm>
            <a:off x="3287484" y="2690526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2" name="Freeform 48"/>
          <p:cNvSpPr>
            <a:spLocks noEditPoints="1"/>
          </p:cNvSpPr>
          <p:nvPr/>
        </p:nvSpPr>
        <p:spPr bwMode="auto">
          <a:xfrm>
            <a:off x="5382260" y="2665730"/>
            <a:ext cx="311785" cy="354330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545728" y="3603371"/>
            <a:ext cx="1002678" cy="1005578"/>
            <a:chOff x="4747940" y="685998"/>
            <a:chExt cx="2418310" cy="2425303"/>
          </a:xfrm>
          <a:solidFill>
            <a:srgbClr val="202A36"/>
          </a:solidFill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4747940" y="685998"/>
              <a:ext cx="2418310" cy="2425303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889365" y="3995420"/>
            <a:ext cx="317500" cy="239395"/>
            <a:chOff x="3175" y="-1587"/>
            <a:chExt cx="490538" cy="430212"/>
          </a:xfrm>
          <a:solidFill>
            <a:srgbClr val="FCB00F"/>
          </a:solidFill>
        </p:grpSpPr>
        <p:sp>
          <p:nvSpPr>
            <p:cNvPr id="32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8310845" y="4609618"/>
            <a:ext cx="2271665" cy="90678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2020.04-2020.07</a:t>
            </a:r>
            <a:endParaRPr lang="en-US" altLang="zh-CN" dirty="0"/>
          </a:p>
          <a:p>
            <a:pPr algn="l">
              <a:lnSpc>
                <a:spcPct val="130000"/>
              </a:lnSpc>
              <a:defRPr/>
            </a:pP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 完成研究内容第</a:t>
            </a:r>
            <a:r>
              <a:rPr lang="en-US" altLang="zh-CN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3</a:t>
            </a: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部分</a:t>
            </a:r>
            <a:endParaRPr lang="zh-CN" altLang="en-US" b="0" kern="12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defRPr/>
            </a:pPr>
            <a:r>
              <a:rPr lang="zh-CN" altLang="en-US" b="0" kern="1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</a:t>
            </a:r>
            <a:r>
              <a:rPr lang="zh-CN" altLang="en-US" b="0" kern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(进行中)</a:t>
            </a:r>
            <a:endParaRPr lang="zh-CN" altLang="en-US" dirty="0"/>
          </a:p>
        </p:txBody>
      </p:sp>
      <p:sp>
        <p:nvSpPr>
          <p:cNvPr id="52" name="Freeform 7"/>
          <p:cNvSpPr/>
          <p:nvPr/>
        </p:nvSpPr>
        <p:spPr>
          <a:xfrm>
            <a:off x="3167898" y="2803287"/>
            <a:ext cx="6038850" cy="1225494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ln w="28575" cmpd="sng">
            <a:solidFill>
              <a:srgbClr val="202A3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0946 -0.080925 C -0.700946 -0.080695 -0.555087 -0.147365 -0.473567 -0.127455 C -0.371943 -0.118195 -0.394318 -0.133015 -0.211542 0.037355 C -0.028650 0.207725 -0.052287 0.019075 -0.010447 0.014448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" y="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2717683" y="606229"/>
            <a:ext cx="267081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现阶段研究成果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452253" y="2241550"/>
            <a:ext cx="8459470" cy="1235941"/>
            <a:chOff x="4166568" y="1324283"/>
            <a:chExt cx="10583111" cy="2449955"/>
          </a:xfrm>
        </p:grpSpPr>
        <p:sp>
          <p:nvSpPr>
            <p:cNvPr id="29" name="矩形 3"/>
            <p:cNvSpPr/>
            <p:nvPr/>
          </p:nvSpPr>
          <p:spPr>
            <a:xfrm>
              <a:off x="5076166" y="1944839"/>
              <a:ext cx="9673513" cy="1564607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 marL="0" marR="0" lvl="0" indent="0" defTabSz="3429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71F65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直角三角形 2"/>
            <p:cNvSpPr/>
            <p:nvPr/>
          </p:nvSpPr>
          <p:spPr>
            <a:xfrm rot="17117050" flipH="1">
              <a:off x="5111136" y="2423391"/>
              <a:ext cx="1380313" cy="132138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202A3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4166568" y="1705679"/>
              <a:ext cx="1933590" cy="607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小论文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gray">
            <a:xfrm>
              <a:off x="6356260" y="1873929"/>
              <a:ext cx="7196707" cy="1705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lvl="0" indent="0" algn="just" defTabSz="342900">
                <a:lnSpc>
                  <a:spcPct val="125000"/>
                </a:lnSpc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《</a:t>
              </a:r>
              <a:r>
                <a:rPr sz="20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基于随机点模式有限混合分布的Gibbs参数采样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》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just" defTabSz="3429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（拟投）</a:t>
              </a:r>
              <a:endParaRPr kumimoji="0" lang="zh-CN" altLang="zh-CN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369185" y="3567430"/>
            <a:ext cx="8994141" cy="1151890"/>
            <a:chOff x="4238859" y="1324283"/>
            <a:chExt cx="11075874" cy="2449955"/>
          </a:xfrm>
        </p:grpSpPr>
        <p:sp>
          <p:nvSpPr>
            <p:cNvPr id="35" name="矩形 3"/>
            <p:cNvSpPr/>
            <p:nvPr/>
          </p:nvSpPr>
          <p:spPr>
            <a:xfrm>
              <a:off x="5141921" y="1944839"/>
              <a:ext cx="9615822" cy="1564607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 marL="0" marR="0" lvl="0" indent="0" defTabSz="3429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71F65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直角三角形 2"/>
            <p:cNvSpPr/>
            <p:nvPr/>
          </p:nvSpPr>
          <p:spPr>
            <a:xfrm rot="17117050" flipH="1">
              <a:off x="5111136" y="2423391"/>
              <a:ext cx="1380313" cy="132138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202A3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TextBox 7"/>
            <p:cNvSpPr txBox="1"/>
            <p:nvPr/>
          </p:nvSpPr>
          <p:spPr>
            <a:xfrm>
              <a:off x="4412243" y="1748102"/>
              <a:ext cx="1760683" cy="652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专利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9" name="Text Box 13"/>
            <p:cNvSpPr txBox="1">
              <a:spLocks noChangeArrowheads="1"/>
            </p:cNvSpPr>
            <p:nvPr/>
          </p:nvSpPr>
          <p:spPr bwMode="gray">
            <a:xfrm>
              <a:off x="6347060" y="1810492"/>
              <a:ext cx="8967673" cy="1830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lvl="0" indent="0" algn="just" defTabSz="342900">
                <a:lnSpc>
                  <a:spcPct val="125000"/>
                </a:lnSpc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《一种基于随机点模式有限混合分布的Gibbs参数采样方法》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algn="just" defTabSz="3429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（拟申请）</a:t>
              </a:r>
              <a:endParaRPr kumimoji="0" lang="zh-CN" altLang="en-US" sz="2000" b="1" i="0" u="none" strike="noStrike" kern="0" cap="none" spc="0" normalizeH="0" baseline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92938" y="515424"/>
            <a:ext cx="22136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总结与展望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3525520" y="2391410"/>
            <a:ext cx="851027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FF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现阶段工作围绕</a:t>
            </a:r>
            <a:r>
              <a:rPr lang="zh-CN" altLang="en-US" sz="1800" b="0" kern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随机点模式开展有限混合分布的Gibbs参数采样算法研究</a:t>
            </a:r>
            <a:endParaRPr lang="zh-CN" altLang="en-US" sz="1800" b="0" kern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  <a:p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圆角矩形 22"/>
          <p:cNvSpPr/>
          <p:nvPr/>
        </p:nvSpPr>
        <p:spPr>
          <a:xfrm>
            <a:off x="2692938" y="1609077"/>
            <a:ext cx="4119012" cy="451685"/>
          </a:xfrm>
          <a:prstGeom prst="roundRect">
            <a:avLst>
              <a:gd name="adj" fmla="val 50000"/>
            </a:avLst>
          </a:prstGeom>
          <a:solidFill>
            <a:srgbClr val="202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342900"/>
            <a:r>
              <a:rPr lang="zh-CN" altLang="en-US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现阶段研究总结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22"/>
          <p:cNvSpPr/>
          <p:nvPr/>
        </p:nvSpPr>
        <p:spPr>
          <a:xfrm>
            <a:off x="2701609" y="3203157"/>
            <a:ext cx="4119012" cy="451685"/>
          </a:xfrm>
          <a:prstGeom prst="roundRect">
            <a:avLst>
              <a:gd name="adj" fmla="val 50000"/>
            </a:avLst>
          </a:prstGeom>
          <a:solidFill>
            <a:srgbClr val="202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342900"/>
            <a:r>
              <a:rPr lang="zh-CN" altLang="en-US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未来工作安排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22"/>
          <p:cNvSpPr/>
          <p:nvPr/>
        </p:nvSpPr>
        <p:spPr>
          <a:xfrm>
            <a:off x="2692938" y="5074236"/>
            <a:ext cx="4119012" cy="451685"/>
          </a:xfrm>
          <a:prstGeom prst="roundRect">
            <a:avLst>
              <a:gd name="adj" fmla="val 50000"/>
            </a:avLst>
          </a:prstGeom>
          <a:solidFill>
            <a:srgbClr val="202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342900"/>
            <a:r>
              <a:rPr lang="zh-CN" altLang="en-US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预计未来成果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5520" y="4041775"/>
            <a:ext cx="448691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spcAft>
                <a:spcPts val="120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基于图理论的结构点模式问题研究 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基于参数模型的设定检验方法研究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25520" y="5892165"/>
            <a:ext cx="658368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spcAft>
                <a:spcPts val="120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完成已经完成的一篇论文和一篇专利的发表与公开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/>
              <a:t>发表一篇基于图理论的结构点模式方法问题想就相关的期刊论文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 bldLvl="0" animBg="1"/>
      <p:bldP spid="7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062840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69725" y="2068792"/>
            <a:ext cx="2821578" cy="458423"/>
            <a:chOff x="5969725" y="1801451"/>
            <a:chExt cx="2821578" cy="458423"/>
          </a:xfrm>
        </p:grpSpPr>
        <p:sp>
          <p:nvSpPr>
            <p:cNvPr id="2" name="矩形 1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9725" y="2932092"/>
            <a:ext cx="2821578" cy="459854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69725" y="3815599"/>
            <a:ext cx="2821578" cy="466057"/>
            <a:chOff x="5969725" y="2972014"/>
            <a:chExt cx="2821578" cy="466057"/>
          </a:xfrm>
        </p:grpSpPr>
        <p:sp>
          <p:nvSpPr>
            <p:cNvPr id="25" name="矩形 24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55186" y="4592959"/>
            <a:ext cx="1963420" cy="922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4800" b="1" i="0" u="none" strike="noStrike" kern="0" cap="none" spc="0" normalizeH="0" baseline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绪  论</a:t>
            </a:r>
            <a:endParaRPr kumimoji="0" lang="zh-CN" altLang="en-US" sz="4800" b="1" i="0" u="none" strike="noStrike" kern="0" cap="none" spc="0" normalizeH="0" baseline="0" dirty="0">
              <a:solidFill>
                <a:srgbClr val="67666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B00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第一章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CB00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151403" y="2117072"/>
            <a:ext cx="2262267" cy="2112418"/>
            <a:chOff x="6151403" y="1877372"/>
            <a:chExt cx="2262267" cy="2112418"/>
          </a:xfrm>
        </p:grpSpPr>
        <p:sp>
          <p:nvSpPr>
            <p:cNvPr id="3" name="矩形 2"/>
            <p:cNvSpPr/>
            <p:nvPr/>
          </p:nvSpPr>
          <p:spPr>
            <a:xfrm>
              <a:off x="6151403" y="187737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选题背景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241047" y="273630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研究意义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151512" y="3620458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国内外相关研究现状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2457383" y="2507096"/>
            <a:ext cx="1315781" cy="988635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92938" y="500819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参考文献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3035" y="1280795"/>
            <a:ext cx="9148445" cy="542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[1] Vo B N , Tran Q N , Phung D , et al. Model-based Classification and Novelty Detection For Point Pattern Data[J]. 2017. 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[2] McLachlan G, Peel D .Finite Mixture Models[ M] .New York:John Wiley Sons, 2000 .</a:t>
            </a:r>
            <a:endParaRPr lang="en-US" altLang="zh-CN" kern="10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[3]</a:t>
            </a:r>
            <a:r>
              <a:rPr lang="en-US" altLang="zh-CN" kern="100" dirty="0">
                <a:solidFill>
                  <a:srgbClr val="000000"/>
                </a:solidFill>
                <a:ea typeface="微软雅黑" panose="020B0503020204020204" charset="-122"/>
                <a:cs typeface="+mn-lt"/>
                <a:sym typeface="+mn-ea"/>
              </a:rPr>
              <a:t> </a:t>
            </a: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陈一梅,刘伟峰,孔明鑫,张桂林.基于GLMB滤波和Gibbs采样的多扩展目标有限混合建模与跟踪算法[J/OL].自动化学报:1-12[2019-11-25]</a:t>
            </a:r>
            <a:endParaRPr lang="en-US" altLang="zh-CN" kern="100">
              <a:solidFill>
                <a:srgbClr val="000000"/>
              </a:solidFill>
              <a:ea typeface="幼圆" panose="02010509060101010101" charset="-122"/>
              <a:cs typeface="+mn-lt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[4] Vo B N, Tran N Q, Phung D, et al. Model-based classification and novelty detection for point pattern data[C]// International Conference on Pattern Recognition. 2017.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en-US" altLang="zh-CN" kern="100" dirty="0">
                <a:solidFill>
                  <a:srgbClr val="000000"/>
                </a:solidFill>
                <a:ea typeface="微软雅黑" panose="020B0503020204020204" charset="-122"/>
                <a:cs typeface="+mn-lt"/>
                <a:sym typeface="+mn-ea"/>
              </a:rPr>
              <a:t>刘伟峰, 柴中, 文成林. 基于随机采样的多量测目标跟踪算法[J]. 自动化学报, 2013, 39(2).</a:t>
            </a:r>
            <a:endParaRPr lang="en-US" altLang="zh-CN" kern="100" dirty="0">
              <a:solidFill>
                <a:srgbClr val="000000"/>
              </a:solidFill>
              <a:ea typeface="微软雅黑" panose="020B0503020204020204" charset="-122"/>
              <a:cs typeface="+mn-lt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 dirty="0">
              <a:solidFill>
                <a:srgbClr val="000000"/>
              </a:solidFill>
              <a:ea typeface="微软雅黑" panose="020B0503020204020204" charset="-122"/>
              <a:cs typeface="+mn-lt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ea typeface="微软雅黑" panose="020B0503020204020204" charset="-122"/>
                <a:cs typeface="+mn-lt"/>
              </a:rPr>
              <a:t>[</a:t>
            </a: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6] </a:t>
            </a: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Vo, Ba-Ngu, Phung D, Tran Q N, et al. Model-Based Multiple Instance Learning[J]. 2017.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92938" y="515424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参考文献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93035" y="1330960"/>
            <a:ext cx="9675495" cy="542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3850" indent="-457200">
              <a:lnSpc>
                <a:spcPts val="26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[7]</a:t>
            </a: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B.-N. Vo, S. Singh, A. Doucet, Sequential monte carlo methods for multitarget filtering with random finite sets, IEEE Trans. Aerosp. Electron. Syst. 41 (4)(2005) 1224–1245.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[8] </a:t>
            </a: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刘伟峰, 杨爱兰. 基于BIC准则和Gibbs采样的有限混合模型无监督学习算法[J]. 电子学报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kern="100">
              <a:solidFill>
                <a:srgbClr val="000000"/>
              </a:solidFill>
              <a:ea typeface="幼圆" panose="02010509060101010101" charset="-122"/>
              <a:cs typeface="+mn-lt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[9]</a:t>
            </a: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 </a:t>
            </a: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Sanjay Ranade, Azriel Rosenfeld. Point pattern matching by relaxation[J]. Pattern Recognition, 12(4):269-275.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[10] </a:t>
            </a: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Ba-Tuong Vo, Ba-Ngu Vo, Cantoni, A. Bayesian Filtering With Random   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    Finite Set Observations[J]. IEEE Transactions on Signal Processing,  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        56(4):1313-1326.</a:t>
            </a:r>
            <a:endParaRPr lang="en-US" altLang="zh-CN" kern="1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 algn="l">
              <a:lnSpc>
                <a:spcPts val="2600"/>
              </a:lnSpc>
              <a:buClrTx/>
              <a:buSzTx/>
              <a:buNone/>
            </a:pPr>
            <a:r>
              <a:rPr lang="en-US" altLang="zh-CN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[11]</a:t>
            </a: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 徐国祥, 金登贵. 基于金融高频数据的ACD模型非参数设定检验[J]. 统计研究, 2007, </a:t>
            </a:r>
            <a:endParaRPr lang="en-US" altLang="zh-CN" kern="100">
              <a:solidFill>
                <a:srgbClr val="000000"/>
              </a:solidFill>
              <a:ea typeface="幼圆" panose="02010509060101010101" charset="-122"/>
              <a:cs typeface="+mn-lt"/>
              <a:sym typeface="+mn-ea"/>
            </a:endParaRPr>
          </a:p>
          <a:p>
            <a:pPr marL="323850" indent="-457200" algn="l">
              <a:lnSpc>
                <a:spcPts val="2600"/>
              </a:lnSpc>
              <a:buClrTx/>
              <a:buSzTx/>
              <a:buNone/>
            </a:pP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       24(4):15-18.</a:t>
            </a:r>
            <a:endParaRPr lang="en-US" altLang="zh-CN" kern="100">
              <a:solidFill>
                <a:srgbClr val="000000"/>
              </a:solidFill>
              <a:ea typeface="幼圆" panose="02010509060101010101" charset="-122"/>
              <a:cs typeface="+mn-lt"/>
              <a:sym typeface="+mn-ea"/>
            </a:endParaRPr>
          </a:p>
          <a:p>
            <a:pPr marL="323850" indent="-457200">
              <a:lnSpc>
                <a:spcPts val="2600"/>
              </a:lnSpc>
            </a:pPr>
            <a:endParaRPr lang="en-US" altLang="zh-CN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marL="323850" indent="-457200" algn="l">
              <a:lnSpc>
                <a:spcPts val="2600"/>
              </a:lnSpc>
              <a:buClrTx/>
              <a:buSzTx/>
              <a:buNone/>
            </a:pPr>
            <a:r>
              <a:rPr lang="en-US" altLang="zh-CN" kern="100">
                <a:solidFill>
                  <a:srgbClr val="000000"/>
                </a:solidFill>
                <a:ea typeface="幼圆" panose="02010509060101010101" charset="-122"/>
                <a:cs typeface="+mn-lt"/>
                <a:sym typeface="+mn-ea"/>
              </a:rPr>
              <a:t>[12] 沈汀洁. 基于非参数统计方法的人工神经网络研究与讨论[D]. 华东师范大学, 2010.</a:t>
            </a:r>
            <a:endParaRPr lang="en-US" altLang="zh-CN" kern="100">
              <a:solidFill>
                <a:srgbClr val="000000"/>
              </a:solidFill>
              <a:ea typeface="幼圆" panose="02010509060101010101" charset="-122"/>
              <a:cs typeface="+mn-lt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2692938" y="557334"/>
            <a:ext cx="14008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致谢！</a:t>
            </a:r>
            <a:endParaRPr kumimoji="0" lang="zh-CN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3796" name="文本框 33795"/>
          <p:cNvSpPr txBox="1"/>
          <p:nvPr/>
        </p:nvSpPr>
        <p:spPr>
          <a:xfrm>
            <a:off x="2988945" y="1894205"/>
            <a:ext cx="8744585" cy="26765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L="344805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zh-CN" altLang="en-US" sz="2800" b="1" kern="1200" cap="none" spc="0" normalizeH="0" baseline="0" noProof="1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感谢系统所各位老师对论文研究工作的指导与支持！</a:t>
            </a:r>
            <a:endParaRPr kumimoji="0" lang="zh-CN" altLang="en-US" sz="2800" b="1" kern="1200" cap="none" spc="0" normalizeH="0" baseline="0" noProof="1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pPr marL="1905" marR="0" indent="0" defTabSz="914400">
              <a:lnSpc>
                <a:spcPct val="200000"/>
              </a:lnSpc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800" b="1" kern="1200" cap="none" spc="0" normalizeH="0" baseline="0" noProof="1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pPr marL="344805" marR="0" indent="-342900" defTabSz="914400">
              <a:lnSpc>
                <a:spcPct val="200000"/>
              </a:lnSpc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zh-CN" altLang="en-US" sz="2800" b="1" kern="1200" cap="none" spc="0" normalizeH="0" baseline="0" noProof="1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感谢同学们在学业上给予的的帮助！</a:t>
            </a:r>
            <a:endParaRPr kumimoji="0" lang="zh-CN" altLang="en-US" sz="2800" b="1" kern="1200" cap="none" spc="0" normalizeH="0" baseline="0" noProof="1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76525" y="2449830"/>
            <a:ext cx="8736330" cy="9220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dirty="0">
                <a:solidFill>
                  <a:srgbClr val="202A36"/>
                </a:solidFill>
                <a:latin typeface="+mj-ea"/>
                <a:ea typeface="+mj-ea"/>
              </a:rPr>
              <a:t>请各位老师批评指正，谢谢！</a:t>
            </a:r>
            <a:endParaRPr lang="zh-CN" altLang="en-US" sz="5400" b="1" dirty="0">
              <a:solidFill>
                <a:srgbClr val="202A36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676525" y="3456940"/>
            <a:ext cx="8736330" cy="14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1" y="1552169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202A36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2296560" y="2937549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4945432" y="738519"/>
            <a:ext cx="4563879" cy="46166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自动化学院</a:t>
            </a:r>
            <a:endParaRPr lang="zh-CN" altLang="en-US" sz="24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9" name="图片 1" descr="http://www.hdu.edu.cn/asset/home/images/logo.png"/>
          <p:cNvPicPr>
            <a:picLocks noChangeAspect="1" noChangeArrowheads="1"/>
          </p:cNvPicPr>
          <p:nvPr/>
        </p:nvPicPr>
        <p:blipFill>
          <a:blip r:embed="rId1">
            <a:grayscl/>
          </a:blip>
          <a:srcRect/>
          <a:stretch>
            <a:fillRect/>
          </a:stretch>
        </p:blipFill>
        <p:spPr bwMode="auto">
          <a:xfrm>
            <a:off x="163352" y="116451"/>
            <a:ext cx="4449233" cy="108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直接连接符 19"/>
          <p:cNvCxnSpPr/>
          <p:nvPr/>
        </p:nvCxnSpPr>
        <p:spPr>
          <a:xfrm>
            <a:off x="241094" y="1208315"/>
            <a:ext cx="102611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2706001" y="515424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07030" y="1446530"/>
            <a:ext cx="72497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zh-CN" sz="2000" dirty="0">
                <a:sym typeface="+mn-ea"/>
              </a:rPr>
              <a:t>点模式在自然界中普遍存在，</a:t>
            </a:r>
            <a:r>
              <a:rPr lang="zh-CN" altLang="zh-CN" sz="2000" dirty="0">
                <a:sym typeface="+mn-ea"/>
              </a:rPr>
              <a:t>许多现象都可以用点模式的形式来表示，比如城市的位置（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地理学</a:t>
            </a:r>
            <a:r>
              <a:rPr lang="zh-CN" altLang="zh-CN" sz="2000" dirty="0">
                <a:sym typeface="+mn-ea"/>
              </a:rPr>
              <a:t>），血液细胞的位置（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生物学</a:t>
            </a:r>
            <a:r>
              <a:rPr lang="zh-CN" altLang="zh-CN" sz="2000" dirty="0">
                <a:sym typeface="+mn-ea"/>
              </a:rPr>
              <a:t>），</a:t>
            </a:r>
            <a:r>
              <a:rPr lang="zh-CN" altLang="zh-CN" sz="2000" dirty="0">
                <a:sym typeface="+mn-ea"/>
              </a:rPr>
              <a:t>恒星和星系的位置(</a:t>
            </a:r>
            <a:r>
              <a:rPr lang="zh-CN" altLang="zh-CN" sz="2000" dirty="0">
                <a:solidFill>
                  <a:srgbClr val="FF0000"/>
                </a:solidFill>
                <a:sym typeface="+mn-ea"/>
              </a:rPr>
              <a:t>天文学</a:t>
            </a:r>
            <a:r>
              <a:rPr lang="zh-CN" altLang="zh-CN" sz="2000" dirty="0">
                <a:sym typeface="+mn-ea"/>
              </a:rPr>
              <a:t>)</a:t>
            </a:r>
            <a:r>
              <a:rPr lang="zh-CN" altLang="zh-CN" sz="2000" dirty="0">
                <a:sym typeface="+mn-ea"/>
              </a:rPr>
              <a:t>等，</a:t>
            </a:r>
            <a:endParaRPr lang="zh-CN" altLang="en-US" sz="200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rcRect l="3377" t="19086" r="46148" b="31737"/>
          <a:stretch>
            <a:fillRect/>
          </a:stretch>
        </p:blipFill>
        <p:spPr>
          <a:xfrm>
            <a:off x="5111115" y="3239135"/>
            <a:ext cx="3198495" cy="23380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045" y="3239135"/>
            <a:ext cx="3023235" cy="2268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3239135"/>
            <a:ext cx="2848610" cy="23126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2706001" y="515424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Impact" panose="020B0806030902050204" pitchFamily="34" charset="0"/>
              </a:rPr>
              <a:t>选题背景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45815" y="1579245"/>
            <a:ext cx="720471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zh-CN" sz="2000" dirty="0">
                <a:sym typeface="+mn-ea"/>
              </a:rPr>
              <a:t>学者们对点模式感兴趣的原因很多，但主要因为点可以表示一种现象。</a:t>
            </a:r>
            <a:endParaRPr lang="zh-CN" altLang="zh-CN" sz="2000" dirty="0">
              <a:sym typeface="+mn-ea"/>
            </a:endParaRPr>
          </a:p>
          <a:p>
            <a:pPr algn="l"/>
            <a:r>
              <a:rPr lang="zh-CN" altLang="zh-CN" sz="2000" dirty="0">
                <a:sym typeface="+mn-ea"/>
              </a:rPr>
              <a:t>对于点数据的相关研究而言，学者们最为关注的是点模式的聚集分布模式。聚集分布模式分为三种：</a:t>
            </a:r>
            <a:r>
              <a:rPr lang="zh-CN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离散模式，随机模式</a:t>
            </a:r>
            <a:endParaRPr lang="zh-CN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，聚集</a:t>
            </a:r>
            <a:r>
              <a:rPr lang="zh-CN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模式</a:t>
            </a:r>
            <a:endParaRPr lang="zh-CN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 sz="2000"/>
          </a:p>
        </p:txBody>
      </p:sp>
      <p:sp>
        <p:nvSpPr>
          <p:cNvPr id="13" name="Freeform 12"/>
          <p:cNvSpPr/>
          <p:nvPr/>
        </p:nvSpPr>
        <p:spPr bwMode="auto">
          <a:xfrm>
            <a:off x="4338955" y="4058285"/>
            <a:ext cx="554355" cy="57340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12"/>
          <p:cNvSpPr/>
          <p:nvPr/>
        </p:nvSpPr>
        <p:spPr bwMode="auto">
          <a:xfrm flipH="1" flipV="1">
            <a:off x="9481185" y="5231765"/>
            <a:ext cx="554355" cy="57340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1360" y="4261485"/>
            <a:ext cx="5302250" cy="1423670"/>
          </a:xfrm>
          <a:prstGeom prst="rect">
            <a:avLst/>
          </a:prstGeom>
        </p:spPr>
      </p:pic>
      <p:sp>
        <p:nvSpPr>
          <p:cNvPr id="10" name="Freeform 12"/>
          <p:cNvSpPr/>
          <p:nvPr/>
        </p:nvSpPr>
        <p:spPr bwMode="auto">
          <a:xfrm rot="5400000">
            <a:off x="9465310" y="4073525"/>
            <a:ext cx="579755" cy="548640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12"/>
          <p:cNvSpPr/>
          <p:nvPr/>
        </p:nvSpPr>
        <p:spPr bwMode="auto">
          <a:xfrm rot="16200000">
            <a:off x="4412615" y="5240655"/>
            <a:ext cx="579755" cy="548640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1360" y="3503930"/>
            <a:ext cx="1097280" cy="368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 anchor="t">
            <a:spAutoFit/>
          </a:bodyPr>
          <a:p>
            <a:r>
              <a:rPr lang="zh-CN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离散模式</a:t>
            </a:r>
            <a:endParaRPr lang="zh-CN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3845" y="3503930"/>
            <a:ext cx="1097280" cy="368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 anchor="t">
            <a:spAutoFit/>
          </a:bodyPr>
          <a:p>
            <a:pPr algn="l"/>
            <a:r>
              <a:rPr lang="zh-CN" altLang="zh-CN" dirty="0">
                <a:solidFill>
                  <a:schemeClr val="accent1"/>
                </a:solidFill>
                <a:sym typeface="+mn-ea"/>
              </a:rPr>
              <a:t>随机模式</a:t>
            </a:r>
            <a:endParaRPr lang="zh-CN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6330" y="3503930"/>
            <a:ext cx="1097280" cy="3683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 anchor="t">
            <a:spAutoFit/>
          </a:bodyPr>
          <a:p>
            <a:pPr algn="l"/>
            <a:r>
              <a:rPr lang="zh-CN" altLang="zh-CN" dirty="0">
                <a:solidFill>
                  <a:schemeClr val="accent1"/>
                </a:solidFill>
                <a:sym typeface="+mn-ea"/>
              </a:rPr>
              <a:t>聚集模式</a:t>
            </a:r>
            <a:endParaRPr lang="zh-CN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2689642" y="515424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研究意义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TextBox 503"/>
          <p:cNvSpPr txBox="1"/>
          <p:nvPr/>
        </p:nvSpPr>
        <p:spPr>
          <a:xfrm>
            <a:off x="3148965" y="4317365"/>
            <a:ext cx="718439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0" lang="en-US" altLang="zh-CN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虽然随机模式样本测量值具有不确定性，但同类抽样实验的大量样本的观测值具有某种统计特性，这个统计特性是建立各类方法的基本依据。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lvl="0">
              <a:lnSpc>
                <a:spcPct val="130000"/>
              </a:lnSpc>
            </a:pPr>
            <a:r>
              <a:rPr kumimoji="0" lang="zh-CN" altLang="en-US" sz="20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由于随机点模式数据的丰富性和重要性，所以对它的数学模型研究引起了学者们的广泛关注，并已在许多不同领域得到应用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1"/>
            </p:custDataLst>
          </p:nvPr>
        </p:nvSpPr>
        <p:spPr>
          <a:xfrm>
            <a:off x="2689860" y="1629410"/>
            <a:ext cx="1887855" cy="47942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随机模式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itle 6"/>
          <p:cNvSpPr txBox="1"/>
          <p:nvPr>
            <p:custDataLst>
              <p:tags r:id="rId2"/>
            </p:custDataLst>
          </p:nvPr>
        </p:nvSpPr>
        <p:spPr>
          <a:xfrm>
            <a:off x="2689860" y="3714750"/>
            <a:ext cx="1887855" cy="47942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研究意义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TextBox 503"/>
          <p:cNvSpPr txBox="1"/>
          <p:nvPr/>
        </p:nvSpPr>
        <p:spPr>
          <a:xfrm>
            <a:off x="3148965" y="2266315"/>
            <a:ext cx="71843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lnSpc>
                <a:spcPct val="130000"/>
              </a:lnSpc>
            </a:pP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在可以察觉到的客观世界中</a:t>
            </a:r>
            <a:r>
              <a:rPr lang="en-US" altLang="zh-CN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存在着大量的物体和事件，他们在基本条件不变时，具有某种不确定性，每一次观测的结果没有重复性，就种模式就是随机模式</a:t>
            </a:r>
            <a:endParaRPr kumimoji="0" lang="zh-CN" altLang="en-US" sz="20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2669806" y="610039"/>
            <a:ext cx="3839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Calibri" panose="020F0502020204030204" pitchFamily="34" charset="0"/>
              </a:rPr>
              <a:t>国内外相关研究现状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87" name="TextBox 20"/>
          <p:cNvSpPr txBox="1"/>
          <p:nvPr/>
        </p:nvSpPr>
        <p:spPr>
          <a:xfrm>
            <a:off x="3205480" y="1969770"/>
            <a:ext cx="8418195" cy="18669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342900">
              <a:lnSpc>
                <a:spcPct val="130000"/>
              </a:lnSpc>
            </a:pPr>
            <a:r>
              <a:rPr 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随机点模式是指研究区内的一系列无序点的集合或者多集，                          其中         表示第个   观测事件的空间分布模式</a:t>
            </a:r>
            <a:r>
              <a:rPr 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随机点模式的数学模型对于随机点模式来说至关重要，但数学模型还没有被完全的研究。更确切的说，关于随机点模式数学概念的似然函数还有被发现。幸运的是，用于对随机点模式进行建模和分析的工具可从点过程理论获得，并已在许多不同领域得到应用。</a:t>
            </a:r>
            <a:endParaRPr lang="zh-CN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8" name="TextBox 21"/>
          <p:cNvSpPr txBox="1"/>
          <p:nvPr/>
        </p:nvSpPr>
        <p:spPr>
          <a:xfrm>
            <a:off x="3615690" y="4224020"/>
            <a:ext cx="4420870" cy="1988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342900"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基于密度方法：测度一阶效应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42900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    1.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样方分析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42900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    2.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核密度估计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42900">
              <a:lnSpc>
                <a:spcPct val="13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基于距离的方法：测度二阶效应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42900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    1.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最近邻距离：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函数、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342900">
              <a:lnSpc>
                <a:spcPct val="13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	    2.K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函数（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 Function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" name="对象 -2147482494"/>
          <p:cNvGraphicFramePr/>
          <p:nvPr/>
        </p:nvGraphicFramePr>
        <p:xfrm>
          <a:off x="3504248" y="2419985"/>
          <a:ext cx="576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5465" imgH="228600" progId="Equation.DSMT4">
                  <p:embed/>
                </p:oleObj>
              </mc:Choice>
              <mc:Fallback>
                <p:oleObj name="" r:id="rId1" imgW="545465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4248" y="2419985"/>
                        <a:ext cx="576000" cy="25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51963" y="2091373"/>
          <a:ext cx="1980000" cy="292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548765" imgH="228600" progId="Equation.KSEE3">
                  <p:embed/>
                </p:oleObj>
              </mc:Choice>
              <mc:Fallback>
                <p:oleObj name="" r:id="rId3" imgW="15487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1963" y="2091373"/>
                        <a:ext cx="1980000" cy="292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67300" y="2419985"/>
          <a:ext cx="137795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88265" imgH="165100" progId="Equation.KSEE3">
                  <p:embed/>
                </p:oleObj>
              </mc:Choice>
              <mc:Fallback>
                <p:oleObj name="" r:id="rId5" imgW="88265" imgH="165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2419985"/>
                        <a:ext cx="137795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6"/>
          <p:cNvSpPr txBox="1"/>
          <p:nvPr>
            <p:custDataLst>
              <p:tags r:id="rId7"/>
            </p:custDataLst>
          </p:nvPr>
        </p:nvSpPr>
        <p:spPr>
          <a:xfrm>
            <a:off x="2971800" y="3744595"/>
            <a:ext cx="1887855" cy="47942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研究方法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Title 6"/>
          <p:cNvSpPr txBox="1"/>
          <p:nvPr>
            <p:custDataLst>
              <p:tags r:id="rId8"/>
            </p:custDataLst>
          </p:nvPr>
        </p:nvSpPr>
        <p:spPr>
          <a:xfrm>
            <a:off x="2971800" y="1341755"/>
            <a:ext cx="1887855" cy="47942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 3" panose="05040102010807070707" charset="0"/>
              <a:buChar char="u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研究热点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6" name="对象 -2147482494"/>
          <p:cNvGraphicFramePr/>
          <p:nvPr/>
        </p:nvGraphicFramePr>
        <p:xfrm>
          <a:off x="5699443" y="2383790"/>
          <a:ext cx="252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9" imgW="88265" imgH="165100" progId="Equation.DSMT4">
                  <p:embed/>
                </p:oleObj>
              </mc:Choice>
              <mc:Fallback>
                <p:oleObj name="" r:id="rId9" imgW="88265" imgH="1651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99443" y="2383790"/>
                        <a:ext cx="252000" cy="28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09" y="0"/>
            <a:ext cx="6115291" cy="68580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72810" y="2928620"/>
            <a:ext cx="1861185" cy="458470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72810" y="3525520"/>
            <a:ext cx="1861820" cy="459740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838237" y="1937346"/>
            <a:ext cx="2448272" cy="244827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标题 4"/>
          <p:cNvSpPr txBox="1"/>
          <p:nvPr/>
        </p:nvSpPr>
        <p:spPr>
          <a:xfrm>
            <a:off x="1891142" y="3652055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B00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第二章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CB00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41993" y="2041102"/>
            <a:ext cx="2240761" cy="2240761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155690" y="2364105"/>
            <a:ext cx="1346200" cy="1557672"/>
            <a:chOff x="6155957" y="1837451"/>
            <a:chExt cx="1117614" cy="1494014"/>
          </a:xfrm>
        </p:grpSpPr>
        <p:sp>
          <p:nvSpPr>
            <p:cNvPr id="40" name="矩形 39"/>
            <p:cNvSpPr/>
            <p:nvPr/>
          </p:nvSpPr>
          <p:spPr>
            <a:xfrm>
              <a:off x="6155957" y="1837451"/>
              <a:ext cx="1107996" cy="35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研究思路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155957" y="2381280"/>
              <a:ext cx="1117614" cy="35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研究思路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55957" y="2978216"/>
              <a:ext cx="1107996" cy="353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02A36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</a:t>
              </a:r>
              <a:r>
                <a:rPr lang="zh-CN" altLang="en-US" b="1" dirty="0">
                  <a:solidFill>
                    <a:srgbClr val="202A36"/>
                  </a:solidFill>
                  <a:latin typeface="微软雅黑" panose="020B0503020204020204" charset="-122"/>
                  <a:ea typeface="微软雅黑" panose="020B0503020204020204" charset="-122"/>
                </a:rPr>
                <a:t>方法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A3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68439" y="4866767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 defTabSz="914400"/>
            <a:r>
              <a:rPr lang="zh-CN" altLang="en-US" sz="4800" b="1" kern="0" dirty="0">
                <a:solidFill>
                  <a:srgbClr val="67666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研究内容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6" name="Freeform 12"/>
          <p:cNvSpPr>
            <a:spLocks noEditPoints="1"/>
          </p:cNvSpPr>
          <p:nvPr/>
        </p:nvSpPr>
        <p:spPr bwMode="auto">
          <a:xfrm>
            <a:off x="2535588" y="2363280"/>
            <a:ext cx="1015372" cy="1085242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2672146" y="578289"/>
            <a:ext cx="180721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ym typeface="+mn-ea"/>
              </a:rPr>
              <a:t>研究内容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02A3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672080" y="1692275"/>
            <a:ext cx="10370185" cy="4506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研究内容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sz="2400">
                <a:sym typeface="+mn-ea"/>
              </a:rPr>
              <a:t>基于随机点模式有限混合分布的Gibbs参数采样</a:t>
            </a:r>
            <a:r>
              <a:rPr lang="zh-CN" sz="2400">
                <a:sym typeface="+mn-ea"/>
              </a:rPr>
              <a:t>算法</a:t>
            </a:r>
            <a:endParaRPr sz="2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研究内容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基于R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PP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-F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MM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的非参数设定检验算法</a:t>
            </a:r>
            <a:endParaRPr lang="zh-CN" altLang="en-US" sz="2400"/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R="0" lvl="0" indent="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研究内容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：</a:t>
            </a:r>
            <a:r>
              <a:rPr lang="zh-CN" altLang="en-US" sz="2400" b="0" i="0" u="none" strike="noStrike" kern="1200" cap="none" spc="0" normalizeH="0" baseline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基于图理论的结构点模式问题研究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p"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6e28343-210f-4328-8630-9966fcb0cf36}"/>
  <p:tag name="KSO_WM_UNIT_TEXTBOXSTYLE_TEMPLATEID" val="3132835"/>
  <p:tag name="KSO_WM_UNIT_TEXTBOXSTYLE_TYPE" val="8"/>
</p:tagLst>
</file>

<file path=ppt/tags/tag6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6e28343-210f-4328-8630-9966fcb0cf36}"/>
  <p:tag name="KSO_WM_UNIT_TEXTBOXSTYLE_TEMPLATEID" val="3132835"/>
  <p:tag name="KSO_WM_UNIT_TEXTBOXSTYLE_TYPE" val="8"/>
</p:tagLst>
</file>

<file path=ppt/tags/tag6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6e28343-210f-4328-8630-9966fcb0cf36}"/>
  <p:tag name="KSO_WM_UNIT_TEXTBOXSTYLE_TEMPLATEID" val="3132835"/>
  <p:tag name="KSO_WM_UNIT_TEXTBOXSTYLE_TYPE" val="8"/>
</p:tagLst>
</file>

<file path=ppt/tags/tag6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6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46e28343-210f-4328-8630-9966fcb0cf36}"/>
  <p:tag name="KSO_WM_UNIT_TEXTBOXSTYLE_TEMPLATEID" val="3132835"/>
  <p:tag name="KSO_WM_UNIT_TEXTBOXSTYLE_TYPE" val="8"/>
</p:tagLst>
</file>

<file path=ppt/tags/tag66.xml><?xml version="1.0" encoding="utf-8"?>
<p:tagLst xmlns:p="http://schemas.openxmlformats.org/presentationml/2006/main">
  <p:tag name="REFSHAPE" val="1039340620"/>
  <p:tag name="KSO_WM_UNIT_PLACING_PICTURE_USER_VIEWPORT" val="{&quot;height&quot;:2220,&quot;width&quot;:13755}"/>
</p:tagLst>
</file>

<file path=ppt/tags/tag67.xml><?xml version="1.0" encoding="utf-8"?>
<p:tagLst xmlns:p="http://schemas.openxmlformats.org/presentationml/2006/main">
  <p:tag name="REFSHAPE" val="1467553100"/>
  <p:tag name="KSO_WM_UNIT_PLACING_PICTURE_USER_VIEWPORT" val="{&quot;height&quot;:5865,&quot;width&quot;:721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1MjIzNjYwMzAzMSIsCiAgICJHcm91cElkIiA6ICI1ODEzNDAyNzIiLAogICAiSW1hZ2UiIDogImlWQk9SdzBLR2dvQUFBQU5TVWhFVWdBQUF6NEFBQUNnQ0FZQUFBRE5UN2wyQUFBQUNYQklXWE1BQUFzVEFBQUxFd0VBbXB3WUFBQWdBRWxFUVZSNG5PM2RaMEJUZDlzRzhPc2tZVzhWRVVGUlVIR2pJczZLV2tmclZseW91RnJiMmpyNjFscG45ZEhhMXZGMFdGdTNGbTFSV3dmVnVpZU94eTJpYUcwckxrUmxLTWdlV2VmOUVCT0lnS0FtaEhIOVBpWG5uT1RjSkxsSjd2TmZB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GUmhTYVlPZ0NpVjlXNmRXdDdoVUl4RUlBL2dKWUFxZ0Z3QWlBMWFXQ2xod3JBVXdCeEFDNEJPR2xtWnJiai9QbnpxYVlOaThvcTVseWhtR3NWSEhPalVNd05LbFhLZGVFamlxSm82aGdxR2tFUWpQNlphdDI2dFl0Y0x2K1BJQWlqQVZnYiszemxUS1lvaWh2TnpjM25uejkvUHQ3VXdWRFp3Sng3SmN5MUNvQzU4VXFZRzJReUxIeklvSXhkK1BqNitnNFhSWEUxQUZ0QkVPRHUzZ1llSHY2b1dyVXhiRzJyd2NMQ0hoS0p6SmdobEJscXRSSTVPYWxJVDQ5RFFzSjFSRWVmeElNSDUvQXNMZElGUWZnZ1BEeDhzNm5qcE5MdCtaeHIyTVlkVGYwOVVMdHhWVlNxWmdzYmV3dElaUkpUaDJsU0txVWFHYWs1U0lwTHg5M3JDWWc4R1kwYjV4NHcxOHE1dkxrQlFZQjlHeTg0K252RHByRWJ6S3M1UW1adkNVRldzUnQ4UktVS3l0UnN5T09Ta1hIOUlaSlAvb3ZVYzdjQjVnYVpDQXVmQ2t5dFZrTWlNZXdQRmlNV1BrS0xGaTNtQXBnSEFQWHE5VWJMbHVOaForZHFwTk9WVDJscHNiaDBhUlZ1M3R3REFCQUU0VC9oNGVFTEFEQlg2SGw2T2RlMmR6MzBIZDhTbFYzdFRCdFZHWkVZbTRZL1YxM0MyVDAzQVREWHlobTkzS2pTdXhtcWorOE1jMWRIMDBaVlJzaGprL0ZvVlJpZTdMa0NnTGxCSmF2Q0ZEN256cDFEbXpadGtQZCsvZnIxNGVoWThEK3F6TXhNV0ZwYTZnb0R1VndPTXpNekNJS0FuVHQzb24vLy9pODhkM1IwTkc3ZnZvMDMzM3hUdDIzRmloWDQ2S09QOGgzNzVwdHY0dGl4WXkvM3grV1JrWkdCUVlNR1lmLysvUzg4cmtlUEhuckg1TDMvL0w3Q0tKVktiTml3QVdQSGpzWGR1M2RScDA0ZHZmM0dLSHdhTldwa2JtRmhzUjVBa0V4bUlYYnR1a2p3OFBBMzlHa3FsT2pva3poeVpJYW9WT1lJQUg3Tnlja1o5OWRmZjhsTkhkZnp5dXZGaTVMb0V2bzY4dWFjdVlWTWZHOVJWOEhIMzhQVVlaVkpWMDlHWSsyTUk2SThSMm4wWEdPK0dGL2UzSkJZbUltZWl3WUxqdjdlcGc2clRFbysrUy91ek5nbXFuTVVCc3NONWdBVnBjTDBDZnJ5eXkreFo0L21LbmRtWmlhKy92cHJiTnEwcWREamYvenhSeWdVQ256KytlY0FnUG56NStQTk45OUVseTVkc0dEQmdnSUxuM2J0MnNIR3hnYloyZG1ZT0hFaVFrSkMwS2xUSndRR0JrS3RWaU11TGc3SGp4OEhBRmhhV3VLWFgzN0o5eHhxdFJydDI3ZlB0LzNzMmJPRnhxcFdxNUdRa1BEQ3Z6K3ZUei85RkFDUW5KeGM0TzNKa3lmRHc2UHdIemtyVjY3RTBLRkQ4ZFZYWDhIZDNSMmZmLzQ1TEN3c2luMytsMlZoWWJFWVFKQ1ZWV1gwNlBHRDRPemN3R2pucWlnOFBQelJ0Kzk2WWYvK2o1R1ZsVGpTd3NMaUNZQXBwbzZMU2dkdHp0bFh0c0trSDNvSUhnMmNUUjFTbWVYajc0SFAxdmNWZnZ4NFAxSVRzNWhyWlp3Mk4yU1ZiVkh2aHhHQ2RZUHFwZzZwekhMMDkwYjk5ZThJTnovZUJHVmlPbk9EU2tTRktYenkycjU5T3hJU0V0Q3ZYNzk4KzM3OTlWZTR1YmxoMHFSSkNBd014TFp0MjlDblR4OWN1SEFCVjY5ZXhmZmZmdzhBNk4yN3QrNHg3Nzc3TGdZTUdBQWJHeHNjUG53WUkwZU9STXVXTGJGcjF5NWN2SGdSVzdkdXhjY2ZmNHpQUHZzTXJWdTNmbUZzb2loQ0xwY2pQRHdjQUtCU3FkQ3FWYXRpL1YxNVc1ZTAzbmpqRFh6eHhSZDYyOTUvLzMwQVFHUmtaSUczWFZ4Y0NqMkhUQ2JUdFlLdFhyMGFTNVlzUVVKQ0FtclVxRkdzR0Y5VzgrYk4rd0w0UDB0TFIzSEFnQTJDblIyL1pBekYyYmtCQmd6WWdORFFrV0oyZHZJbkxWcTBDTHQ4K2ZKdVU4ZFYyaGlqUzJocHBzMDVXMGRMY2NhR0FVS1Y2dXphOXJvOEdqaGp4b1lCK0hwa3FKaWVuRjJ1YzYwODU0czJOMlNPMW1LRERlOEpGdFhadGUxMVdUZW9qZ1liM3NQZkkxZUx5dVRNY3AwYlZEcVU2Nll6VVJURmZ2MzZRUlJGeE1YRndkWFZGUjk4OEFFMmJOaUFYMy85TlY4clJjK2VQUkVjSEt6NzRYLzkrblZVcmx3WlI0OGV4ZE9uVHpGcDBpUUFnSyt2cjY0d3lhdGJ0MjdZdFdzWGhnNGRpdDI3ZCtQV3JWdnc5UFRFbVRObjhPbW5uK0w0OGVPd3NyTFNIYjlreVJLY1BuMGFEeDQ4Z0x1N093QWdORFFVclZxMXlsZjRGSFErcmJTME5IVHExS25RWXdJQ0FxQlVLaEVYRndkM2QzZk1uajBidnI2K3lNN09ocVdsSlFEbzNRWTBCVk1ocnlseWNuTDBqZ1dBOGVQSEl5Z295S0ROc1g1K2ZqV1VTdFZWUVlCVGp4N0xVTE5tL3BZd2VuMHhNYWV4Yjk5a2lDS2V5bVJTbjRzWEw4YVlPaVl0YmJlRkd6ZHVvR0hEaHEvMVhHcTFHdGV1WFVQMTZ0WGg3Rng0QzRZaHVvUVc1UHIxNjJqY3VER0EwdHR0d2MvUHI0WktwYndLQ0U2VGwvVkE0L1kxVFIxU3VYTDlkQXlXVGQ0SFFId3FsY29Nbm10NXUvbUVoWVdoVFpzMnNMS3lRbnA2T3ViTm00ZTVjK2ZDM3Q0ZUFIRHk1RWs0T1RtaFNaTW1yM1hPaXBJdmZuNStOWlFxNVZVQmdsUGRaVUZ3YUYvWDFDR1ZLeW1ub3hBMU9RUWl4S2V5MThpTnZEbXdidDA2T0RzNzYxM2tGa1VSbjMzMkdRWVBIbHpraGVpMHREUXNXTEFBUzVZc2VlRnhSNDhleFQvLy9JTUpFeWJvYlE4SUNNRDI3ZHNOY2lHZ05PUkFlVkh1VzN4MjdkcUZxMWV2WXZiczJkaTFheGZtelp1SGtTTkhRcVZTWWM2Y09aZzNieDZrVXMyc0szSzVYSzhZMHY3VDlmRHdLTEExcFNDWEwxL1d0ZERVcVZNSFNVbEp1aGFYMGFOSEF3QWVQSGlBTTJmT1lOcTBhYmgxNnhhR0RoMktYYnQyQWRBVU9rWEp6czVHbno1OThtM3YxcTJiM3YzZHUzZkQwdElTb2FHaDJMbHpKMWF2WG8zUTBGQUFnSitmWDc3eE9RQVFIeCtQWThlTzRYLy8rMStCNTA1TVRNVGd3WU5mYTB4U2NhbFVxcFdDQUtlbVRZTlk5QmhSalJydDBiVHBDRVJHYm5KU3FWUXJBZlF1OGtFbEtEVTFGVjk4OFFVYU5XcUVxVk9ub21QSGpxaGF0V3FCeHlZbUpoYmFMWFRac21YWXRHa1RoZzBiaGlsVGl1NU5VWnd1b1gvKytTZkN3c0lRRXhPamEvWFUzZzRORFVXM2J0MXcrUEJoM2ZFbGtUZXZRL1ArQzA3ZGdwcXk2REdDeHUxcm9PdUlwaml5S2RMb3VYYnAwaVZzM2JvVlAvNzRJMnh0YlZHcFVpVXNYTGdRQ3hjdXhQMzc5ekY3OW15TUhUc1dUWm8wd2U3ZHV6RnYzcnhpUFc5d2NEQ2FObTJhYjN0NXp4ZVZTclZTZ09CVUxhZ2RpeDRqY0doZkZ5NGoyaUorMDFtRDVVWmtaQ1RlZmZkZHZXM2ZmLzg5S2xldWpPM2J0OFBUMDFQdklwaGNMb2U1dWJuZS9hTkhqK285L3ZsalJGSEV1blhyOE5sbm4rVTdmM1IwTkFvYmN0UzJiVnU5NzdHSER4L0N6YzFONzVpRWhJUVhEbk9nVjFQdUN4OUEwNHFTbXBxSytmUG5ZOEtFQ1hCMmRzYmF0V3RoWldXRnZFVzB0dkQ1NVpkZnNHWExGcGlibTJQWHJsMzQ1cHR2OUo3UDNkMWQ3d3BDbFNwVnNINzllZ0RBdFd2WDRPWGxoVkdqUnVIdnYvL0doQWtUWUdscGlaU1VGRjJCbGRlUkkwY0FBRnUyYkVIdjNyMWhiVjMwTWdCcXRScEpTVWt2YkFYeTlmV0ZXcTNXM1Q5Ky9EaXlzN094Wk1rU1RKczJEWUlnRkJoUFVlenM3SkNlbmc1UkZHSE1DeERObWpYekE5REx3YUVtV3JXYVVPVHg5SHBhdFpxSTZPaFRTRW01MzZ0NTgrWXRJeUlpTHBrNkppMTdlM3Y4OHNzdldMeDRNYTVmdnc2cFZLb2JyL2U4dG0zYkZyaDkzYnAxT0hMa0NINy8vWGZNbVRNSDY5YXR3N2h4NDE1NDN1SjBDWjAwYVJJbVRacUVOOTk4VTNkUkllL3Rza1NiY3k0MUhkQi9Rdkc2MTlMTEd6Q3hGYTZkaWtiOC9SU2o1dG9ubjN5Q3VYUG40dUhEaC9EdzhNQW5uM3lDRFJzMlFLVlM0Y2lSSTVnd1lRSUNBd01CQUwxNjljSmJiNzFWNUhQMjd0MGJabVptQmU0cnovbWl6UTNMbXBWUmZVSVhVNGRUYnJsTjdJcVVVemVSZlQveHRYTGp0OTkrUTJob0tHSmlZdkRnd1FQSVpESnMyYklGUzVZc2dWS3B4T3pac3hFYkc0dVpNMmRpMXF4WjhQVDBCS0Q1L2poNjlHaWhrMTRWZE16ZXZYdmg2ZW1KWnMyYTRkNjllM2publhmMGpuLytnblRlWWw1N3dWdjd2SG52YTdlUjRaWDd3dWZ1M2J1NGUvY3U3TzN0NGVYbGhWOS8vUlZCUVVIWXZYczNWcXhZZ1pFalJ5STRPQmptNXVhNndtZllzR0VZTkdnUXVuVFIvSVBidFdzWEFnSUNDbXlOa1VxbHVxSUhBQUlEQS9IKysrOWovZnIxR0RwMEtJWU9IWXBodzRaaDRNQ0IyTEpsQ3dEb2lpYUZRb0VMRnk3QTN0NGVLcFVLbzBhTndycDE2MTZwSUhtUm1KZ1l5R1F5V0ZwYVFpYVQ0ZkRodzdDMXRVVklTRWkrWS9PMmJHbTd1MlZsWmVtNjZGbFpXY0hHeGdaSlNVbW9YTG15UWVQTVN5S1JmQTRBelpxTmdWUnFYdFRoOUpxa1VuTTBhellhSjA0czBMNzJMNTYyc0FRbEppYkN4c1lHYytiTUFhQnBGYzA3eHU1RnNyS3lzSGp4WWtSR1JtTHQyclZ3ZFhYRmloVXJNR25TSkVSSFIyUEdqQm13c2JFQmtOc2xOREV4RVFFQkFib3VvZHFXVXdCNnQvTXFENzBRdERuMzlwaG1NRE92Mkd1UEdKT1p1UlJ2alc2R1h4YWNNRnF1ZGV6WVVmYzljdTdjT2IxOTI3WnQwOTFlczJZTlZDb1ZUcHc0QVpsTWh1blRwOFBYMXhmOSsvY3Y4SE91VnF0MWhVOUZ5aGR0YmxRYjh3WWs1dVgrWjVQSlNNeGxjQm45QnFJWDdIcXQzQWdNREVTVEprMndaczBhL1BEREQzanc0QUhHamgyTDdPeHMzWDRBU0VwS3d1ZWZmNDVCZ3dZaElDRGdwYytUbkp5TTRPQmdyRm16QnIvKytpdHUzTGloVjlqNCt2cmk4T0hEaGY2bUd6SmtpTzYyUXFIUXUwL0dVKzR6ZVA3OCtSZzFhaFNXTGwyS29LQWc1T1RrWU9iTW1aZzhlVExjM2QzaDcrK1A0T0JndlAvKyt4QkZFUktKQkJLSkpOOVZyWmlZR0Z5OGVESGY4L3Y1K2VuZGQzSnlRcWRPblhEcTFDa0EwQlVNang4L3hyQmh3M1MzQVdESGpoMW8xYW9WN3QyN2g2Q2dJUGo3KzBNUUJOamEyaGJyYjN2K1NrSmhnb09ETVdEQUFQejExMS80OE1NUFlXWm1obG16WnVuaWlZK1BMM0JDQTIxM04xOWZYeHc2ZEVqWEdoVVVGSVQ3OSs4YnJmQnAxcXhaTXdCOWJXMWRVTGR1VDZPY2cvS3JXN2NYTGwxYWpZeU1oSDdObXpmM2lZaUl1R3JxbUFCZzM3NTkyTHAxSzJiTm1vVzJiZHNXdThYbi9QbnpXTGh3SWVyVXFZT05HemZDems0elNOL0J3UUhyMXEzRDRzV0xNWERnUUV5Y09CRTlldlI0cFM2aFE0WU1nVktwUkVaR2h1NUxLeTB0RFVPR0RNSGJiNzl0NkpmQ2FMUTU1K1JpaTlZOTJZM0gyTnIwcW9zL1YxOUNja0tHVVhJdFBUMGRGeTVjS05aRk5GOWZYd0NBUkNMQnFGR2pzSGJ0V3F4ZHV4YkRodzlIWUdDZzdzSUFvRm5PUVB2ZFdGSHlSWnNiNWk0T3FOelR4OVRobEh0VmV2a2dkblVZNUFtcHI1VWJKMDZjUU9mT25SRVFFSUR2di84ZWI3LzlOb1lQSDU3dnVPam9hQ2dVaWxlS2RjK2VQVWhJU01DNzc3NkxsSlFVL1BiYmJ5LzErSzFidCtwdXQyM2JWdSsrZGhzWlhya3ZmSHg4Zk5DMWExY3NYYm9VZ09aSDFPblRwNUdjbkl5ZmYvNFpHUmtaU0V4TVJOZXVYUTB5SmJOS3BZSmNMdGZyWmdZQXpzN08rVnA4N3Q2OWk0OCsra2ozWWE5WnN5WXVYTGlBbWpVTDdsdC80c1FKMUsxYkYwNU9UckMxdGRYMWhTNUl4NDRkSVFnQ3NyT3o4ZURCQTkwVTJkcENiUERnd1pnMmJSclMwOVB4emp2djZHSXJhaEFmQUhoN2UrUDY5ZXRvM3J4NWtjZStDb2xFTWdrQW1qWU5nbFJhY0xjS01qeXAxQXhObXdiaDdObnZJQWpDWkFEdkZ2bWdFakJ5NUVqVXJsMGJtelp0UXV2V3JZdlY0dlBmLy80WFlXRmg2TkNoQTQ0ZE8xYm8xYndSSTBaZy9mcjFpSWlJd0p3NWMxNjZTK2pXclZ0eC92eDViTnEwQ2N1V0xRT2dhVFhWNW5UMTZtVmpGa0p0em5VTGFncVpHVnQ3akUxbUprWDNvS2JZK3QxWm8rUmE3OTY5b1ZRcVgzaHhiUExreWVqZnY3OWVMalZwMGdUTGxpMURaR1FrZnZ6eFJ6eDgrQkJ6NTg3VjdjOWIrQUF2MzRXNkxPYUxOamRjZ3RwQ1lHNFluV0FtaFV0UU84UjhkK0MxY2lNc0xBenIxcTNETDcvOEFnOFBEM3o3N2JmWXZWc3pXVnlOR2pYZzZlbUo4ZVBINDl0dnY5VjlGZ0hOaEJ6UEs2d0FHVGh3SVByMTY0Y1pNMlpnNU1pUmNIRnh5VGNlUEc4T0xsKytIQTBhNUM3SGtYZkloRUtoS0hDbVlUSzhjbC80ZlBMSkozcjNPM2Z1ak5xMWE4UFoyUm4yOXZhd3RiWEZxVk9ua0pPVG96ZmpXa0ZYQUlyVHZXYnc0TUZ3Y25MQ3UrKytpeFVyVnVqdEUwVVJTcVZTMTl3NmJkcTBmRjhTUjQ0YzBWMkJlOTZoUTRlZ1VxbFF2MzU5VEowNkZZQ21OYWQ3OSs1d2MzUERzbVhMTUdiTUdGaGFXcUpuejU1UXFWU3d0YlhWUzJvZ3QzbDF5SkFoaUkyTlJXWm1KZ1lPSEtpTFpmUG16UVZlR2RGcTJiSWwvdmpqRDR3Y09SSUFjT2JNR2RqWTJNREg1L1d2aG5YcTFFbVdtcHJhVHhBa3FGZXZWSTJ4cnhDOHZmdmczTG1sRUVWMTM4R0RCMHUzYmR0VzlHd2JKZUNOTjk3UWRiMVVxVlFJRFEzVkRUQWRPM1lzZ29PREFRRGZmUE1Oa3BPVE1XYk1HSHo4OGNjd056Zkh6Smt6WC9qY28wYU5nbHd1ZjZVdW9YSzVIQ3RYcnRUTitQaTg3dDI3QTlDMDhocTZDNnVoNkhKT0lxQmQ3M3FtRHFmQ2FOZkhHOXVXbm9Pb0ZnMmVhL1BuendlQWZKTURwS2VuNDZlZmZzS2RPM2QwQzNwcmo4MnJhZE9tV0x0MkxYSnljbkQ3OW0zczM3OGZJMGFNMEJ2WVhSSHlSWnNia0FpbzBydVpxY09wTUtyMGFZWUhTdysrY200a0pTWGgvdjM3R0R0MkxCNDllb1NBZ0FESVpESmRnVDFreUJEY3UzY1A0OGVQUjNSMHRPNXh6NCtiVGt4TVJQZnUzZlVtR01qNys4ekt5Z3JidG0yRG1aa1pCZzRjQ0NCL3poWEd3OE5EcjRXb29ERSsyaTU1WkZqbHZ2QjVucU9qSXpRdDE1cmtVQ2dVOFBmM3g3NTkrM1RkdlpLU2tqQnQyalEwYjk0Y3k1Y3YxNDBEMHM3eWx0ZjE2OWYxN211Yi9QZnMyWU1uVDU3ZzhPSEQ2Tml4STJ4c2JIRGd3QUY4OTkxM3V0YVg1Lyt4MzdsekIzdjM3c1htelp0MTJ3UkJnQ0FJU0U5UHgrM2J0ekZxMUNoODg4MDN1dTRFVDU0OHdjNmRPekZod2dTSW9vaDkrL1loTURBUWp4OC94cHc1Yy9EOTk5L242Mk85ZGV0V2lLS0kvZnYzWTlteVpaZzFheGFPSHorT0tWT202RjZEdExRMFBIcjBDQThmUGdRQUxGcTBDTEd4c2JoMzd4NUNRa0x3OWRkZjY2WWJQWERnQUR3OVBRMVMrS1NrcExRVEJLRnl0V3JOWUdGaC85clBSeS9Id3NJZTFhcjVJRFkyb3NydDI3ZmJBVGhsNnBnQUlDNHVEc0hCd1pnNWN5YXFWcTBLcFZLcCt3RVdGUlVGQVBqcnI3OXc5dXhaM1hTbFFNRnJXejN2MkxGanNMUzBmS1V1b1Z1M2JzWEFnUVAxdmd6cjFLbURrSkFRQkFVRjRadHZ2c0dPSFR0Z1ptYjJTbjNJUzRJMjUrbzJxd1pyZStNdFJFejZyTzB0VU1lbkdxSWlZa3NrMTVSS0pRSUNBakI2OUdoTW16YnRoVlBzUmtkSDQ4aVJJemgwNkJDZVBIbUNMbDI2d056Y0hDcVZTcGQzRlNGZnRMbGgxOHdEVW51cm9oOUFCaUcxdDRLTlQwMmtSMFMvVW01VXFsUUo1OCtmQjZBWml4WWFHb3ErZmZ2cVp0WXR6UE16dGhVa1BEd2NjcmtjZ09ZMzI3ZmZmb3Ztelp0ajFLaFJzTGEyeHFwVnF3cHNOUUtBL2Z2M0l5WW1SamNCUXQ3V0lMbGNYbUFMYmQ2WkRza3dLbHpoazllVUtWTnc3ZG8xQ0lLQXlwVXI2d1pQSHpwMENCMDdkc1NJRVNPd2NlTkdqQmt6QnBtWm1ib3hRRktwVk5lbFRhRlFvRnExYW5wOU02OWZ2NDZsUzVkaXc0WU4yTEZqQjVZdVhZcXNyQ3g4KysyM0FEUmQxZ0lEQTdGbHl4YmRJTSswdERSOC9QSEhHRFJvRUR3OFBIVFBKWkZJMEs1ZE8zVHExQWxObWpSQlZGUVVvcUtpOFBYWFh3TUF1bmJ0aXYvODV6K1lNR0VDdW5idGloVXJWaUF3TUJDZmZ2b3BBZ0lDOE50dnYrbGROWWlMaThQMjdkdHg0c1FKZUhwNll2MzY5WEJ6YzBPOWV2VXdjK1pNT0RnNFlQanc0Zmo5OTk4UkhoNk8yclZybzMvLy9xaFZxeGE2ZGVzR0R3OFB1TGk0WVBUbzBaZ3hZd1ptelpxRkN4Y3VHS3lKVmhDRS9nRGc0ZUZ2a09lamwrZmg0WS9ZMkFqdGUxRXFDcDlUcDA3aDVzMmJ1dnNCQVFFUUJBSHQyclVEQUN4Y3VCQm56cHpCaUJFajlINHdwYVNrRkRyV0llL2l3Sy9hSlRRb0tDamY4NjVac3daK2ZuNElDZ3JDdEduVE1HM2FORU84QkVhanpibW0vaDVGSFVvRzF0VGZBMUVSc1FiTnRULysrRVBYdGZ0NTZlbnBXTE5tRGRhc1dhTzMvY1NKRTdoMTZ4YkN3c0p3OU9oUlBIcjBDSjA3ZDhia3laUFJwazBiU0tWU1pHVmxBUUFzTFMwclRMNW9jOFBSMzl2VW9WUTRqdjdlU0krSU5raHVaR1Jrd05MU0VoczNiZ1NBUWljUktNNnNic25KeWVqU3BRdkN3OE5oYTJ1TG9LQWdlSHA2d3RQVFUvZmJMU0VoSVYvcmtYWThlSTBhTmZRS21VT0hEbUhIamgxSVMwdER3NFlOVWE5ZXZYenJBWkZoVmVqQ1J6dTFweWlLa01seVg0cEJnd2JwN284ZE94Wmp4NDdWN1ZNb0ZGQXFsUUJ5VzJPMFY4NjZkdTBLQUtoWHJ4NisrdW9yTkdyVUNJMGFOZEk5Vmk2WDYyYUdrOGxrdXFKbit2VHBzTE96dzlTcFU5R2hRNGQ4Y2VidHFoWWJHNHRGaXhicFduRjhmSHgwK3hzMmJLaWJldHZWMVZXdlpRZ0F4bzBiQnpzN085U3FWUXZEaHc5SHBVcVZkUHU4dkx4MFl4MXExNjZOUllzVzZiMG16M3ZublhlUWxwYUdLVk9td01QRHd5Q3RQYy8wQVlCYXRWajRtSXFIaHovT25mc0JvaWoyQmZDcHFlTUJOSXN0YW1kWkJEUXRxOXJKTmc0ZVBJZ21UWnJnczg4K2cwcWx3dUxGaTNVWE1ZckwwdEx5bGJ1RUZ0UUZWcTFXNTl1K2ZQbHl2WXNhcFVnZkFQRHhyMlhpTUNvZUgzOFA3UGpobkVGemJjQ0FBUmd3WUVDKzdYSzVIRzNidHNXSkV5Znk3VnUzYmgzV3IxK1A5dTNiWTl5NGNmRDM5ODkzNVRzNU9SbG1abWE2N1JVa1gvb0FnQU1MbnhMbjZPK05CejhjZXFYY3VIRGhBa0pEUS9Ia3lSTThmUGdRWThhTVFVcEtTcjZwcGw5WDFhcFZNWEhpUkFDYS9Qcjc3NzlmNnJmUTFxMWJzV1BIRHF4YXRRbzllL2JFb2tXTDhQSEhIMlA2OU9tWU5Xc1dIQndjREJvdmFWU1l3cWV3V2FBS3VoTDhvaC84Wm1abWhhNWpNSDM2ZEFDQXVibDVnU3NDRjlhRXFsMC9vV1BIam9XZVY4dlYxUld1cnE2Nit4S0pCTFZxMVFLZ0tjVHlqbFBTWG8zVDB2WkJMV3lza2lBSWFOR2lSWkV4YU0vN3lTZWZZT0xFaVhwRjNPdG8xcXlaSTRBNlZsYVY0T0JnOGkrOENzdkJ3UU5XVms3SXlucGF4OWZYMXlFOFBEekZsUEVrSlNYaHdvVUx1ckU2b2lqaTRzV0xPSGZ1SEZ4Y1hHQm1aZ1ovZjMvSVpES2NQbjBhOSsvZmY2WHp2RXFYVUtEZy95MStmbjZGL3M4cFRiUTVaMS9KQ2k0ZS9KSXRhUzRlRHJCenNrTGEweXlUNXRyQWdRTVJHQmlvTjZPb1VxbUVWQ3FGSUFoUXFWVFl0bTBiR2pac3FOdGYzdk5GbXh0bWxXeGc2V0c4cFJ1b1lKWWVsU0Z6c29IeWFjWkw1NGFQancvcTFhc0hlM3Q3REJvMENOdTJiY09RSVVQdzg4OC9BOUFVNTgvUG9QWXE3dHk1ZzdDd01JU0hoeU15TWhKMTY5YlZqVGQ5a2ZqNGVDeFpzZ1JQbmp6QnlwVXI0ZVRrQkVEVGNycGl4UXA4Ly8zMzZOZXZId0lDQXRDalJ3L1VyY3VaTmcycHdoUStaQnpQRjRFdFdyU1lKZ2pDanZEdzhOc3YrMXhTcWJTeEtJcHdjdkkwV0h6MDhnUkJnS09qSjdLeXdpRUlRbU1BcDAwWno3bHo1MUMvZm4xVXIxNGRtWm1aU0V0THc4NmRPekZ3NEVDMGE5Y082ZW5wNk5XckYwUlJoSVdGUmI3V25sZVpKcmU0WFVJTEdoZ09GSHdGR3dER2p4OWY3RFdJU29JMjUxdzluVXdkU29Va0NBSmNQUjJSRnA1bHRGeExTa3FDcmEwdFltTmpDMXhUQjREdWgxZGVCdzhleEx4NTgyQnBhUW1GUW9GS2xTcmh1KysrSy9EeDVURmZ0TGxoNlZuVkpPZXY4QVFCVnA3T1NBdlBlT25jc0xDd0tIQ1dYcFZLaGV6c2JGaGFXaUk2T2hvU2lVUTMyWlRXeTh6cUZoMGRqYVNrSkF3ZE9oU0xGaTJDdlgzdXVPVG5uMGM3MCsrZE8zY3djdVJJREJnd0FBc1hMc3gzUVZ3bWsrR3p6ejVEejU0OXNYYnRXa3lhTkFrSERod28zaDlPeFZLdUN4K2hySzJTVm9hMWFORkNmSFp6c1NpS2kxdTBhSEZWRUlRZGFyVjZSMFJFeEkxaVBrMVRBS2hVeWNzNFFWS3hWYXJraGRqWWNJaWkyQlFtTG54Njl1d0pmMzlOMTBkcmEydnMyYk5INzRmYXhJa1RkZDBObnRlcVZTc3NYNzY4d0lIY2FyVWFreWRQenJmOVpicUVscmFyMUsrZ0tRQlU5NnBVMUhGa0pHNWVsWEF6UE5ab3VmYmVlKzhoSmlZR0ZoWVdCWTZ4S1V6WHJsM1JwRWtUS0JRS21KdWJ3ODNOcmNBOEtzZjUwaFFBckx4WStCUktGQ0ZQU0lPNWkzRW1Jckx5cW9xMDhIdXZsUnM5ZTJyV0F1emJ0eTl1M2JxRmlJZ0l6SjA3RjVzM2I4YU5HemYwdW9VK1B5Nm5JTm94UG9CbWx1RE9uVHZuTzJiRmloWDVldjFvMTRIMDlQVEUxcTFiNGVibXByZS9hbFg5ejFtalJvMndkT2xTM1VRS1pEZ3NETWdnOGhRK0Jma0h3QTZKUkxMajBxVkxWd0FVZUt5dnIrOUtVUlRIZCtnd0V3MGJEakpLbkM5RHBTcjhINDVtZlNGTitqeCsvRGVrVW5POWdrMnRWaUVxYWgrOHZmc1lPMHlqdUhGak8wNmRXZ2hSRkZkR1JFUjhaS280UkZGODBlZXF6RExFUlpubXpadDdSRVJFUkJkOVpPRzBPVGRpWmdkMEhOU3c2QWVVRTJxMUNIbVdBdGtaQ3NqTXBiQjF6RzBKQ2Z2OU9qb1AxY3pnbVp5UWdaaW9SRFJwbjd1MjJ0V1QwV2phd1FPR3VxeDJZdnNOYkZwNHlpQzV4bnd4VEY0QXVibFJjMlp2VkIza1YvUURYbE42UkRSc0dydERNSk1pTnZnVVhJYTJoc1M2NE83eHljZi9nWFdENnJxQ0k3enRBdmllelczcFR0eDNGYlkrTldIaHBybEFwRXJQUm5ya0F6aTB5Nys0N090UXBXVWpvdE5DdEF3dnVDWHZkVDNlZmhIUkMvZThWRzVVMUJ3dzFPZStJaWpYTFQ1VWF0UUhNRnV0VnMvMjlmVzlLNHJpRGdBN0xsKytmQUdBYnFWWFVSVHJBakRKK0o2UWtOeG1hWVVpQzFXcWVDTTlQVTRiR1ZKVEg4SGVQdmNLelZ0dmZhY3JkQzVmWG9jYU5kcnBGVDRxVlE2T0g1K1hyL0M1YytjSXpwejVWbStiUXBFSlMwdk5MREtwcVE5MTUwbExlNFQzMzc5b3NML3haVGc0YUg3b0NZTEF6c1dsbENBSTk1bzNiMzVCRUlRZHI5cTlWSnR6aGh6Zkk0ckF1YjAzOGIrZC95RG1aaUxrV1FyWU9sckNvNkV6Sm56M0ZsS2VaT0hiRDNaalFlaFEzUDByQVl2RzdNU1BwOTZCaFhYK3NaTjNyc1cvY0g5aFVrUEVJYUlBQUJudlNVUkJWQk16OGQvMy9vUmFLVUtsVWtPdEVxRlVxS0JTcWlHcVJVaGxFcGhaeW1CaEpVTzdQdDdvTVRaM01lYWRLeTdxQ3Arc2REbCsvdndZM2x2WUZRM2J1T05tZUN5MmZYY1dEVnU3d2N6Q01GK2ZWV3RxWG52bW1tRVlJaStBM055dzhxaGkyQUFMa0hVckhsRlR0cURSNXZFd2QzVkUxcTE0eEc4K0M5ZHhoWS83L2ZlOW4rRzVhQWhzR3VZdStxck9sT1Ara24zSXVQRVFub3R5Wnk1VHBtUWgrc3MvVVdQS1czRHEyZ2hYdS8wWGdxeUFWbkM1RXMyT2FzWXFoL3ZOaDlST3YydWtNaVVUTGNQblE1bWNDWm1qOWV2KzJVV3lxS2taVzhYY0tKcWhQdmNWUVprdmZJcG9hYUJTUmhURjJnQ21BcGphb2tXTGg0SWdoS3JWNnUxMTZ0UTVmZnYyYlVjQXNMUXMrZlY3QWdOMzR0NjlNRlN1N0kyalIyZWhkZXZKcUZwVk15TmZTc3A5aElYTlJmLytHL0k5VGhUVmlJdUxRTnUybitUYlZ4QlB6Njd3OU95SzRPQ09HRHRXTTd0U2NIQkhEQnVtV2Jocy9mbzNkTGVEZzR1ZTdNSlk4cXloVlBpOG5pV0EzVlZmVEJDRVZnQmF2VWIzVWtjQXNMRXZlT3pIeTFLcjFGZzkvUWllUEVyRmdBbXRVYmQ1TlVobEVzVGVUY2I1L1ZGUXF3RW5GeHQ4dWRPNEMvUFpWN2JHaUJrZFVLbWFMV3djTENBemsrTEVqaHR3cjFzWkRkdTQ2NDdic3ZoL3FOZWllcUhQNCtycGhKRnpPaUxsU1NiVUtqVzJmbnNHNzN6UjJXQkZEd0RZNUs2ZDlOcTV4bnpSTUVCZUFNL2VEMk92MzZQT1Z1RE83QjJvL240bm1MdHFQZ0p1SDNYQjN5UFh3TUhmRzliMXF1VVByRk45eUJ5dGtYbmpvVjdoa3hZUkRhbWRKUnFFZkFDSmVlNW4xTUxOQ1hXV0RzZTllVHZoNE84TlpYSW1mQy8rSjkvemh2dnB0OXcwT3paZDcvNGxYODFqcm5SWmpCWm5YMjdtekZjaHkzM3RpNTBiRlRrSERQUzVML2ZLZk9GRFpaY2dDS0phclJZRlFkQVdydzRBWUdabVUrS3hTS1ZtdUhYcklJNGRtNE5ldlZib2lwN05tM3REcFpKRG9jakM1czJhUWJZU2lUa0NBelVMMWNiSFJ5SW5KdzNidG1sK3lLblZjblRvTUF0ZVh0MWY2dnhidDJxdXpxbFVPYnJiQ2tXbVFmNjJWNUhuUGVCVVgyV0hqeWlLUG9JZ2ZOR2lSWXRpZFMvRnMvZlgwcWI0clNrdnNudE5PQkppVWpCand3QllXT1YrdmRUd3Jvd2EzaVU3TTliZHZ4S3dhOVZGL045UHZXQmhiUVp2MytwWVB1VWdabXpzajBvdXR0aTc3akppYmlaaTBQKzFBUURNN3FkWmN5WTdVNEhaL2JiQXI3c1h6dXpKWFRzcStEOWhjS3hxZzFYVE5XdHdMTm83QWhMSjYvL0d5dlBhTTllTTQxWHlBbmoyZmtodFhyeWc1ZXNRMVdyY25iTURGdTVPY0JuV1JyZmR3czBKN3A5MHg2MlBONkhlcWpGNnM4cjk4KzU2S0ovbWZqZkViejRIVWFIQzlZQWZkZHRTVG1zV2RiYjJyZ2JQaFlNMXQrdFZROE5OSDhCZ2ZUUkxnTlJHZDFHQXVmSHlYdlZ6WCs2VitjTG44dVhMWlNlTHk3R1hhSG03QTBEYkZIc1J6N3E2WGI1OEdTMWF0REJaNFNNSUVuVHA4aFgrK0dNVXJLeHlCODRyRkprWVBmb1k1UEowbUp0cnBucmR1UEZOM2Y1YnR3NmdlZk4zNE9mM0lRQmczNzVKc0xMSy9aSTZmbncrR2pZY2lLcFZHNy93L0VPR2FLYldYTC8rRGQxdFU3YjRtSnV6OENuaml0VzlGQVlzZkZSS05ZNzlkaDFqNW5YU0szcWVsN2Y3bWxaVVJCeTJmWDhXangrbW9vR2ZHOForMFZsdjNNMkw5aC83N1RyMi9SeUJyTFFjK0E5c2lLRlROWXZhOWhqYkhFbHg2ZGk4K0g4WU83OHpQQm82bzllNEZuZ1lsWVQ3Zno5QnhMRzdtTEs2ajY3MTVxdGR3M0RqM0FPc25uNFlYKzBhQmdEb1A2R1ZMb2J4Zm11d1pIL3hKd2NvTHN2Y0g5Yk1OZU1yYmw0QXVzSW4vK3hnaGlES2xiajduejhnajA5RnZWV2o4KzJ2MHFjNUZFL1M4YytZdGZENHZDK2N1bWpHNE5WZi82N21BTFdJK00xbmtYSGpFWEllUFlWOTJ6cXc4NjBGeHc3MUlKamxMdE54ZjhrK0pCMjRCb21GREUzM3Y5eFNVVmU3L2ZmVi8wQURrTER3TVpTWCtkeVhlMlcrOEtFeTRXOUJFSGFvVktvZFY2NWN1WW9pcmo3bitkRmRZclJqZkRJeUhtUGZ2a25JeWtwRXYzNC82L1p2MnRSTDF6Vk5TNkhJUkZUVWZqUm9rRHNyek5PbmQvVEcrdFNvMFJiNzlrMUM4K1pqNGVNekN2SHhrVGg4ZURyazhneUVoUFNBdGJYeCs0Ky9DbTJSQjhDQjNVbkx0aUs2bHo0cmZGNy9xblpDVEFxeTB1WHc4c25mTmFjb3AvLzhCNSt1NlFPMVVvMmYvdThBZnZ2dmFZejdxa3VSK3g4L1NNVnYvejJOS1N0N28xYmpxb2k3bTZ6M3ZNT212d0dWUXFXN3YybmhLYXdKL3dDS0hDWHFOcThHYXp2OXYvdlNZVTIzK0xqb1pGVHpLSmxlbnRhMnVZVVBjNjNrdkNndnRtM2Jwc0t6N3lPSmtRcWYyek8yUXBtY2lYby9qWVRVdXVCenVJN3RBSE1YZTl5ZDl3ZXk3ejdXamZsSk9YTUxqMVlkZzAwVGQ5UmVFSUNuWVgvRE9jQVhqMFBEOGVDSFEzQjRveTZjKy92Q3FxNExhazdyaVpyVGVpSzg3WUtYaXMvOTQyNXdDV3FIaE4vT28rclFWb0FnSU83WGtwM2dVMmFiVy9nd053eWpHSi83Y28rRkR4bUZJQWhYMUdyMURrRVFkbHkrZlBsdlU4ZFRsS0NnL1FCeXg5aUVoTHo5M0xUYStSc1cvL3BySyt6dDNSQVRjd1p0MnZ3ZlVsTWZRQkFFMk5sVjEzVlQ4L0xxanNxVjYrSEFnZjlEZG5ZS1dyZWVoS0NnL1FnTzdxZzdaM0J3UjJ6WjBnOEFvRlJtNjI2YnNxc2JsVThGZEM4MUdLVmNjK0V3Yi9ldlE3OWV4ZmFsNTNUM2w1OGRWK0JqKzMzb0IvdEttdjc4YjQzMndTOWZuaXpXZnFtWkJJSUFKTWFsbzM0ck45UnE1QXdBK0tqdHVrTGpMR2pmZTE5M1FYMC9OOXk1RmcrVlVvM2xueHhBMEN4L3JKOXpUSGVNV2kxaVdvOFFBRURUTjJvaWFMWi9vZWVnc3NXWWVWRVk5OG5kSVk5TlJtU2ZwUUFBVldZT0pKWm1FUEpNR2E3S3lFSGpIWlBRZU50RXlPeXRvRXpOd3QrajFrQVFCTlNZMmdNTzdUVmovcXUvM3dsV1hsVlI4N01lVUUvc2dpZDdydURXMU45Z1h0VU8zcXZIQWdWMHlZenM4VzIrYmFJNjkrSy9TNUNtNVRUbXV3T29HcWlabXJuYXlQYjVIa05sbHlrKzk2VUJDeDh5R0ZFVUx3aUNzRjBRaE5CWG5GRWtCWUN6WEo0Qkt5dmo5YXN1U21ycUE5U3ZQd0F5V2U2Z1ZzMzAxZnJNekd6UW9jTXNuRGp4QlJJVC84WGR1OGRSdTNhWGZNYzVPdGJDZ0FHL1FDNVBLL0I4alJzSDZycks1WjNjNE9MRmxZYjRjMTZKWEo2dXZabHkrZkpsbHhjZFM2WmhvTzZsS1FDY3N6UGtNRE4vdlVIY2xhdmJRWkFJZUhnN0NkNittZ0hYM1VmNm9QdElIMTMzdHNJNFZjMXQ1WFdzYW9PY1RBWFVhckhJL1pWY2JQSE9namV4NDRmek9CSVNpZUV6MzBEZDVxNVk4VnlCZFg1L0ZJNXN2b2JvRzQ5UjA3c0toczk0QXpYcjY3ZTI3bGtianBiZHZIQTRKQkxqdnVxQ2t6disxdXZhWnF5dWJwbnB1bW56bVdzR1lJaThlQ1lGZ0xNNkkwZHZvZ0JEc2F4VkJaYTFxcUQ1aVprQWdLdHZmd1B2TldOaFdUTzNxL1RWdDc2QnhOSk1OMjIxQklEblY0TmcwNkM2cnBoUlBzMUEvS2F6Y0IzYlFYT01sVG1xRG00RjU0RXRrZmwzYklGRmo2MnZCN3hYamNtMy9kL3hHd0FBNlZkamNIdnFieEJGRWFJbzZycThLWkl6NEhOZ3FxRmVnaUlwMDNPME41a2JSVERnNTc3Y1krRkRCaUdLWWkwRHpDR2ZBc0Jab2NqUUcyZFQwcHljUE5HNjlTVGQvWXlNeDNCMHpEL0ZkcU5HbWtHakRSc094b1VMeS9INDhkL28xMjk5Z2M5cFlXR2ZkNlkwUGRxaXA3amJTNEpjbnFHOW1XS3lJT2gxRkxkNzZiUENSd0U3cDljcmZLenR6TkgwalpvNHRQR3FydkFwcnF4MHVXNjY2dmpvRkRpNTJPaTFITDFvZitzZWRlSGIxUXVoeTg1aDliVEQrT2J3S0wzblByanhDazd0L0FkVDEvVEJ0TGRETUdwT1I2ejQ5Q0RHek8rRU9zKzY1U2x5bERpKzlTL00yellFaDBNaTRkSEFHU00vZDM3bDErSmxaR2ZrRmo0bGNzS0tyYmg1QVR6TERWVkdEbVJPeHUxK0xZOU5oanBURGt0My9ZV0UxWm55ZkpNcjNKNzZtOTU5VmFZY3FuVE5lanJTNXk0WW1ybllvOEdHOS9TMnBaeTVCZTlWWS9BMDdHOVlWSGVFdGJjclVrN2RoTG1iazY0WXN2V3BBWi9EbnlIcmRnTHV6TnFPUnI5cmx0QzUydTIva09RWlAyUnM2b3pjd3FmRVRsbyt2Y3pudnR4ajRVTUdZYUNGczFJQVFLSElLT3E0RXRPKy9YVGN1eGVHcEtUYmlJME5oNnVyTDlxMzE1L2lzMzc5ZnJoMGFSV3FWZlBSclg5VEhLS29SbnA2UEhidHloM2tyVlJtNjYwcDVPZjNrVWtXUWMzekh2QUxwNHg0eGU2bEtRQ1FuYUV3U0F6RHByK0J4ZS9zeE1xcGg5RHJ2UmFvN2xrSk9Wa0szSW1NZitIalFuKzZnT0hUMnlQNVNTYjIveHlCOW4zckYydC9ZbXdhbnNabm9IYmpxbkN1NFFDRlhBVlIxRXhjRlh2M0tiWXNQbzNzVERtbXJlK242eXBYM2NzSjd5em9qT1ZURHNLdnV4ZDZqRzBPaHlyV0dQZDFGNzBKRmJUZDJyVHlkblVEZ0tHZnRvTnZWOC9YZXIwQXZkZWV1V1lFcjlIdE9nVUFWQm1GTDJSdEtJL1duWVJUdDhaNnJUT2lRZ1ZWdGp6ZitKL25KeWk0K2VGR21GVzJSZWJOT0hpdkdnTlpwUUtLTkxVSWlDTHVMOTRMZVVJcVpBNVdpUDd5VDlSYm9abFVRUjZmZ3VoRmUxQS9lQnpNcStaZW9FdmNleFVPYlhNWFBWVmx5U0Vwd2Q0WUtoWStyNnlzRFRjb1NTeDhxRFJKQm9EczdGUlR4NkZUdFdvakhEa3lFOTI3ZjRPd3NQbnc4eHVQdW5WNzZ2YXIxUXFjT2ZNdExDenM4UGp4UHpoNDhGUFVyZHNEZG5hYVJVaFZLczJYcGlpcW9WTEprWnI2QVAvOHN3c3FsUnk3ZHIyRFNwWHE2c2I2QUpxdWJubnZtMHBPanU0OVNIN1JjV1JhQnVoZW1nd0FHYW5aQm9tblVqVmJ6QTRaaUwzckxtUEZsSU5JZnB3SmN3c3BYR3M3b2Y5SGZwQVZzR2dpQUhnMnFZclovYlpBSVZlamJhKzY2RFd1UmJIMnExVWlmdm5pQkI0L1RFVVZOenU4KytXYlVLdlUyRER2T0M0ZnU0dHVJNXFnendjdElYM3V2SjVOWFBCNXlFRDgrdFVKVE84UmdnKy82UTZmanJYMGpubStXNXV4dXJwbHBPcCszREhYRE1RQWVRRThlejlVcVZrR2pFeWZLRmZpNFlwalNEMGJoUVloSDBDZEtZZGdLWU1na1NEcDBIVllWSGNxc0tzYUFLaHpGTGkvWkI4Z0NLajlSUURpZnp1SEd5TlhvOGFuUGVEVXViN2V0TldaLzhaQ1ZLZ2dtTXZnUHFrYmJuNjBFYlhuRFlDMXQ2YkYwM21RSDdKamtoQTFPUVQxZjM0WFVtc0xQRDF5QTRuN3JxTEJSazJMVWM2alpBZ3lDUVF6S1ZxR2E5Yjd5WHJ3RklLMDRKdzJCR1h1YTgvY0tBWURmZTdMUFJZK1ZHb0lnaEFsaW1LWGxKUm91TG41bGVpNUZZcE1LSlhaeUx2MjJiMTd4M0h1M0EvbzJuVWhxbFNwajM3OTF1UGd3U25JeVVsRjQ4YUJlUExrSDRTRnpZVzF0VE1HRFBnRlVxa1pidDdjaTVzMzkrRHAwN3N3TTdQR3VuWHRvR2xWRnVEdTNnb2RPODZGbDFkM3RHMzdmNURKckhEaXhCZTY5WUVBVFl0UDN2c0FNSHo0bmhKNkZYS2xwTndIQUlpaUdGWGlKNmRpTVVUM1VtM094VWVub0w2Zm0wSGlzcTlraFdIVDJtUFl0SUlIUW5zMmNjR2E4QS95M2U0MHVORUxqeTFvdjdPN1BiNElIWnB2ZTFOL0QvUWQzeExPN29Vdmh1emtZb1BKeTNvaStzWmoxS2h2dXRrVkUrNXJMbVl6MXd6RFFOMnVkYm1SRmYwRWRuNjFEUkdhbnJTTGQzRjMvazVZdUR1aGZ2QTRtRld5UmV5NkUzaTRLZ3lDUklETXdSb2VjL3JxUFVhZG8wQkc1QU9rbkx1TnhMMVg0TkN1THVwOE53eVFDSEFaM2hZMkRhb2o1dnVEZUxEMElCejl2V0hkc0RvYy9iMWhXYXNLYWk4SWdHMHpEL3o3M3M5d205QVZEaDNxNlQxM2pZKzc0K2JrRU55WnRSMU9uZXJqMGVyanFQdkRDTVJ2UG9mSDJ5NUNNSlBDOVowT0VKVXFSSFJhQk1GTUNuV21IRTdkOHVlbG9lVGNUd1RBM0NnT1EzM3VLd0lXUGxTYVhBTTBVMEtYdE45L0Q0QkNrYTJibXZyR2plMjRkbTBMdW5mL1JqZTdtNDJOTS9yMFdZM0RoNmZEeTZzNzdPMXJ3TmYzQTNoNjVrNW8wTERoSURSc09PaTVaOWNVUGxxMnRyblQvWGJzT05kb2Y5UHJTRXJTWEN5U1NDVFhUQndLRmNKQVgzTFhBT0RSbmFjR2VLclN3Nis3VjRIYjMraGZQOTgyajRZbE01YW5NSTl1SndGZ3JobUtBWC84WFFPQTdEdVBEZlIwK215YXVzUHp5NEd3YlpiYlBkcDFYRWU0anVzSVVhM1dtOTFOUnlVaU52Z1ViQnE1d1h2VkdGalcwaS9ZYlp0N29NRXY3eVB6bjFna24vZ0g2VmRqVVBudHBvQkVRT1dlUGxCbnlWRnpXaTg0ZHZUTy85d1NBVjVmRDBKbVZEeXM2bFNGMDVzTkliVzNnclczSzJwODhwYmVvWTFESndFcU5TUVdaZ1YzclRPUXJOc0ptdENZRzBWaTBWTjhMSHlvTklrRWNuOTBsNlNnb0FONjl4czBDSUMzZDE5SXBjOE5Gald6UnMrZXk2QXRaUElXUFlVcmUydnNhdDhEUVJBaVRSd0tHVmNra1B2anU3d2JOYWZvUllGL09ERzJ3TzJyTHI1djZIQUFBQStmdmZiTXRWSW5Fc2o5OFcxb0Vnc3p2YUlucndLTEhnQVNhM1BVV3pHcXdIMTVXZGQzaFhWOTEveVB0ekl2dU9oNVJtcHZCVHZmV2tVK2Y5NXhRTWFrZmUyWkcyUkl4dXVjU2ZTU1ZDclZkY0EwTFQ3UEV3Ukp2cUluejk0U2phV2tpYUtJNU9RNzJ0dlhUUndPR1pFMjUyTExXWXRQV1NHS0ltTHZKR3R2TTlkS0VXMXVaTjh4VHVGRFJSQkZaRDFyYldOdWtDR3g4S0ZTNDhxVks4a0FibVZsSlNFbGhhMjJwcEtTRW8yc3JLY0FjQ3M4UEp5ejZaUmoycHhMVGNwQ2ZEVGY2cElXSDUyQ3RLZFpBSE90MU5IbWhpSXBBOW5SaWFZT3A4TEpqazZFOG1rR3dOd2dBMlBoUTZYTmJnQzRkKzlrVWNlUmtVUkhhMTU3UVJEK05IRW9WREoyQThEVmsvZE1IRWJGYy9XazVnSVBjNjNVMmcwQUtTZi9OWFVjRlU3eXM5ZWN1VUdHeHNLSFNoVlJGSGNDdVQrK3FlUnBYM3Z0ZTBIbG0vWjlqanpKVnRhU3BuM05tV3Vsay9aOVNXYmhVK0swcnpsemd3eU5oUStWS2c0T0RtY0FQSW1MdTVKM0xSa3FJVGs1cVlpTHV3b0FUN3k4dk02WU9oNHlQbTNPUlYySlEyYnVtakprWkptcE9iaDFOUTVncnBWYTJ0eEl1eEp0MVBWOFNKOHFOUXNaVis4RHpBMHlBaFkrVktvY1AzNWNDZUJQVVZUajVzMlNYNyttb3Z2MzM5MFFSVFVBL0xsdDJ6YVZxZU1oNDlQbG5GckVtVDAzVFIxT2hYRm05NzhRMVNMQVhDdTF0TGtCdFlnbmU2NllPcHdLNDhudUs4d05NaG9XUGxUcXFOWHFId0VnTWpJRUtwWEMxT0ZVR0NxVkhKR1JJUUFBVVJTWG1UZ2NLa0hhbkRzY0VnbWxncjh6akUwaFYrRlFpR2FHWHVaYTZhYk5qZmlRc3hDWkcwYW5saXNSSDZKcDVHRnVrREd3OEtGUzU4cVZLMWNBL0ptZUhvK29xSDJtRHFmQ2lJcmFoNHlNQkFpQ3NDc2lJdUtxcWVPaGtxUE51YWZ4NlRpL2o0dWtHOXY1ZlZGSVRzaGdycFVCMnR5UXg2Y2djUi9mS21OTDNCY0plVUlxYzRPTWhvVVBsVXFpS0M0QWdDdFhOa0Nsa3BzNm5ISlBwWkxqeXBXTkFISmZlNnBZdE8vN2dRMVhvSkR6eXJheEtPUXFITnlvNlRiRlhDc2J0TzlUM0liL1FTMVhtanFjY2tzdFZ5Sis0LzhBTURmSWVGajRVS2tVRVJGeENjRGVsSlQ3dUhCaHVhbkRLZmN1WFBnSktTbjNBV0R2NWN1WHcwMGRENVU4YmM3RjMwL0J6dVVYVEIxT3VmWEhUeGNRZno4RllLNlZHZHJjeUw2ZmlFZkxqNW82bkhMcjRVOUhrSDAvRVdCdWtCR3g4S0ZTU3lxVmZpaUtlQm9aR1lMNzkwK2JPcHh5S3libU5DSWpOMEVVOFZTcFZJNDNkVHhrT2xLcDlFTkFmSG80SkJMWFQ5ODNkVGpsenZYVE1UaXlLUktBeUZ3clk2UlM2WWNpeEtkeElXZVFjcHJkUVEwdDVYUVU0amVkaGNqY0lDTmo0VU9sMXNXTEYyTUVBYU1CSUN4c3JwaVc5c2pVSVpVN2FXbVBjT3pZWEJFQUJBR2pJeU1qSDVnNkpqS2RpeGN2eGdEQ2FBRDRlVzZZK09SUm1xbERLamVlUEVyRHozT1BpWnA3QW5PdGpMbDQ4V0tNOEN3MzdzNE5GWE1lSlpzNnBISWo1MUV5N3M0TjFYd1BNVGZJeUtTbURvRG9SV0pqWTIrNnVybzZLcFhaYlcvZE9vVHExWDFoWStOczZyREtoY2VQYjJEMzdnK1FuZjFVQVBEOTVjdVhmelIxVEdSNjJweVRaeXZiWGp4MEMvVjhxOFBSMmNiVVlaVnA5MjQ4eHJjZjdFYjYwMnptV2htbXpRMTF0cUp0MHFIcnNQT3RCWE5uZTFPSFZhWmwzSGlJZnovWUFPWFRUT1lHbFFnV1BsVHFWYXBVS1V3bWs5VlNLck44b3FMMmlaVXIxeFVjSFQxTUhWYVpGaDE5RXZ2M1R4Ymw4blFCd0s4NU9UbVRIejkrekJIdEJDQTM1M0t5bEQ3bjkwV0piblVyQzlVOEhFMGRWcGwwOVdRMGZwcThYOHhLbHpQWHlnRnRicWl6NUQ1Sit5SkZxN291Z3FWSEZWT0hWU1lsbi93WHR5WnZFbFhwMmN3TktqR0NxUU1nS2liQjE5ZDNqaWlLOHdHZ1hyMWVhTm55UTlqWnVabzZyaklsTFMwV2x5NnR4TTJiZXdFQWdpRE1EUThQL3hLQWFOcklxQlRTeTdrMnZlcWgzNGN0VWRuVnp0UnhsUW1Kc1duWXRmSVN6dTNWTEFyTFhDdFg5SEtqY2k4ZnVIMzRKc3hkZVhHZ09PU3h5WGk0OGhnUzkycG1xMlp1VUVsaTRVTmxpcSt2NzNCUkZGY0RzQlVFQWU3dWJWQ3paZ2U0dURTQnJXMDFXRmpZUXlLUm1Uck1Va0d0VmlJbkp4WHA2WEdJajcrRysvZFA0Y0dEY3hCRkVhS0lkSWxFK0NBOFBIeXpxZU9rMHUzNW5Hdll4aDFOTzlSRTdTWXVxRnpORnRiMkZwREtLdlp3VVpWU2pjelVIQ1RHcGVQdXRYaEVucnFQRytjZWFISU5ZcnBFa0REWHlxRzh1UUZCZ0gwYkx6aDJxQWViSnU2d3FPWUlxYjBsQkZuRjdsZ2pLbFZRcFdZakp5NFpHZGNlSVBuVVRhU2V1dzB3TjhoRVdQaFFtZE82ZFdzWGhVSXhGOEFZQU5ZbURxZXN5UVN3d2N6TTdJdno1OC9IbXpvWUtodVljNitFdVZZQk1EZGVDWE9EVElhRkQ1VlpyVnUzdGxjb0ZBTUJkQURRRWtBMUFKWEFzV3RhS2dCSkFPSUFYQUp3eXN6TWJNZjU4K2RUVFJzV2xWWE11VUl4MXlvNDVrYWhtQnR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mwzZjhEMnlySE8vOWhwWjRBQUFBQVNVVk9SSzVDWUlJPSIsCiAgICJUeXBlIiA6ICJmbG93Igp9Cg=="/>
    </extobj>
  </extobjs>
</s:customData>
</file>

<file path=customXml/itemProps6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5557</Words>
  <Application>WPS 演示</Application>
  <PresentationFormat>宽屏</PresentationFormat>
  <Paragraphs>555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62</vt:i4>
      </vt:variant>
      <vt:variant>
        <vt:lpstr>幻灯片标题</vt:lpstr>
      </vt:variant>
      <vt:variant>
        <vt:i4>33</vt:i4>
      </vt:variant>
    </vt:vector>
  </HeadingPairs>
  <TitlesOfParts>
    <vt:vector size="115" baseType="lpstr">
      <vt:lpstr>Arial</vt:lpstr>
      <vt:lpstr>宋体</vt:lpstr>
      <vt:lpstr>Wingdings</vt:lpstr>
      <vt:lpstr>微软雅黑</vt:lpstr>
      <vt:lpstr>Arial Unicode MS</vt:lpstr>
      <vt:lpstr>Calibri</vt:lpstr>
      <vt:lpstr>华文行楷</vt:lpstr>
      <vt:lpstr>Calibri</vt:lpstr>
      <vt:lpstr>Impact</vt:lpstr>
      <vt:lpstr>Wingdings 3</vt:lpstr>
      <vt:lpstr>华文中宋</vt:lpstr>
      <vt:lpstr>Arial Unicode MS</vt:lpstr>
      <vt:lpstr>Times New Roman</vt:lpstr>
      <vt:lpstr>华文新魏</vt:lpstr>
      <vt:lpstr>Malgun Gothic</vt:lpstr>
      <vt:lpstr>等线</vt:lpstr>
      <vt:lpstr>幼圆</vt:lpstr>
      <vt:lpstr>Wingdings</vt:lpstr>
      <vt:lpstr>黑体</vt:lpstr>
      <vt:lpstr>Office 主题​​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Equation.DSMT4</vt:lpstr>
      <vt:lpstr>Equation.KSEE3</vt:lpstr>
      <vt:lpstr>Equation.KSEE3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Equation.DSMT4</vt:lpstr>
      <vt:lpstr>Equation.DSMT4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Equation.DSMT4</vt:lpstr>
      <vt:lpstr>Equation.KSEE3</vt:lpstr>
      <vt:lpstr>Equation.DSMT4</vt:lpstr>
      <vt:lpstr>Equation.KSEE3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Equation.DSMT4</vt:lpstr>
      <vt:lpstr>Equation.DSMT4</vt:lpstr>
      <vt:lpstr>Equation.KSEE3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百度人</cp:lastModifiedBy>
  <cp:revision>53</cp:revision>
  <dcterms:created xsi:type="dcterms:W3CDTF">2019-06-19T02:08:00Z</dcterms:created>
  <dcterms:modified xsi:type="dcterms:W3CDTF">2019-12-14T15:13:45Z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